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31"/>
  </p:notesMasterIdLst>
  <p:sldIdLst>
    <p:sldId id="256" r:id="rId2"/>
    <p:sldId id="271" r:id="rId3"/>
    <p:sldId id="258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301" r:id="rId14"/>
    <p:sldId id="283" r:id="rId15"/>
    <p:sldId id="284" r:id="rId16"/>
    <p:sldId id="285" r:id="rId17"/>
    <p:sldId id="286" r:id="rId18"/>
    <p:sldId id="287" r:id="rId19"/>
    <p:sldId id="288" r:id="rId20"/>
    <p:sldId id="292" r:id="rId21"/>
    <p:sldId id="291" r:id="rId22"/>
    <p:sldId id="293" r:id="rId23"/>
    <p:sldId id="297" r:id="rId24"/>
    <p:sldId id="296" r:id="rId25"/>
    <p:sldId id="294" r:id="rId26"/>
    <p:sldId id="298" r:id="rId27"/>
    <p:sldId id="295" r:id="rId28"/>
    <p:sldId id="299" r:id="rId29"/>
    <p:sldId id="300" r:id="rId30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4546"/>
    <a:srgbClr val="633535"/>
    <a:srgbClr val="E9AB40"/>
    <a:srgbClr val="572224"/>
    <a:srgbClr val="6134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2" autoAdjust="0"/>
  </p:normalViewPr>
  <p:slideViewPr>
    <p:cSldViewPr snapToGrid="0">
      <p:cViewPr varScale="1">
        <p:scale>
          <a:sx n="75" d="100"/>
          <a:sy n="75" d="100"/>
        </p:scale>
        <p:origin x="3210" y="156"/>
      </p:cViewPr>
      <p:guideLst>
        <p:guide orient="horz" pos="312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A78E20-1074-42F5-83A4-7B57477E60C1}" type="datetimeFigureOut">
              <a:rPr lang="pt-BR" smtClean="0"/>
              <a:t>18/05/2024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650A42-5AD2-4D2D-B122-13C3AF7B16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6170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94F9C-15C9-4B73-948D-56B454C4C9CD}" type="datetime1">
              <a:rPr lang="pt-BR" smtClean="0"/>
              <a:t>18/05/2024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As Relíquias de Python - Samuel Sousa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2071-E39A-4305-9A48-A2D9E07529B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6288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EB068-13B7-4A6D-9B6E-FA98B130B655}" type="datetime1">
              <a:rPr lang="pt-BR" smtClean="0"/>
              <a:t>18/05/2024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As Relíquias de Python - Samuel Sousa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2071-E39A-4305-9A48-A2D9E07529B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9737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4905-99D2-44D9-828E-A7E94DEAE362}" type="datetime1">
              <a:rPr lang="pt-BR" smtClean="0"/>
              <a:t>18/05/2024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As Relíquias de Python - Samuel Sousa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2071-E39A-4305-9A48-A2D9E07529B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503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57C69-2DD5-40CB-A887-EE0B252225AC}" type="datetime1">
              <a:rPr lang="pt-BR" smtClean="0"/>
              <a:t>18/05/2024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As Relíquias de Python - Samuel Sousa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2071-E39A-4305-9A48-A2D9E07529B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5960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F65B5-673F-4CA9-AD76-E1753E837D45}" type="datetime1">
              <a:rPr lang="pt-BR" smtClean="0"/>
              <a:t>18/05/2024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As Relíquias de Python - Samuel Sousa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2071-E39A-4305-9A48-A2D9E07529B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661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B60F8-A78D-4F11-BD43-9D98D8DA054A}" type="datetime1">
              <a:rPr lang="pt-BR" smtClean="0"/>
              <a:t>18/05/2024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As Relíquias de Python - Samuel Sousa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2071-E39A-4305-9A48-A2D9E07529B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2194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5700-D7EA-4DF8-8BD2-06C834B01D55}" type="datetime1">
              <a:rPr lang="pt-BR" smtClean="0"/>
              <a:t>18/05/2024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As Relíquias de Python - Samuel Sousa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2071-E39A-4305-9A48-A2D9E07529B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175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0B83E-99FB-480A-89A4-8641F1212CDF}" type="datetime1">
              <a:rPr lang="pt-BR" smtClean="0"/>
              <a:t>18/05/2024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As Relíquias de Python - Samuel Sousa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2071-E39A-4305-9A48-A2D9E07529B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8764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FAFF7-CE08-4928-99BA-A7EC313E0FC2}" type="datetime1">
              <a:rPr lang="pt-BR" smtClean="0"/>
              <a:t>18/05/2024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As Relíquias de Python - Samuel Sousa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2071-E39A-4305-9A48-A2D9E07529B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1681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7607D-9864-4068-AC04-3FD2FD96E7D8}" type="datetime1">
              <a:rPr lang="pt-BR" smtClean="0"/>
              <a:t>18/05/2024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As Relíquias de Python - Samuel Sousa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2071-E39A-4305-9A48-A2D9E07529B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4459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2E73-C1AB-48BB-9AC6-B4D64200FDD0}" type="datetime1">
              <a:rPr lang="pt-BR" smtClean="0"/>
              <a:t>18/05/2024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As Relíquias de Python - Samuel Sousa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2071-E39A-4305-9A48-A2D9E07529B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1234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18A7F-C515-46DF-B7EE-24C5B3543CE6}" type="datetime1">
              <a:rPr lang="pt-BR" smtClean="0"/>
              <a:t>18/05/2024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As Relíquias de Python - Samuel Sousa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F2071-E39A-4305-9A48-A2D9E07529B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482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1.png"/><Relationship Id="rId4" Type="http://schemas.openxmlformats.org/officeDocument/2006/relationships/hyperlink" Target="https://github.com/SamuSantoss/creat-an-ebook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ownload Black, Background, Texture ...">
            <a:extLst>
              <a:ext uri="{FF2B5EF4-FFF2-40B4-BE49-F238E27FC236}">
                <a16:creationId xmlns:a16="http://schemas.microsoft.com/office/drawing/2014/main" id="{B6AD4F30-02B4-4AF6-8832-461FE0BC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951219" y="1915048"/>
            <a:ext cx="10724266" cy="6894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A9D9993-DDE3-4370-A1D7-3FE9592F93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</a:extLst>
          </a:blip>
          <a:srcRect l="2" t="-20436" r="-7945" b="29880"/>
          <a:stretch/>
        </p:blipFill>
        <p:spPr>
          <a:xfrm>
            <a:off x="-36171" y="624088"/>
            <a:ext cx="8938872" cy="749121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3A3AB43-32C6-4562-9DD4-CF4D76C735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161" y="4658450"/>
            <a:ext cx="5391150" cy="35941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C916573-D6AB-48A3-B9C8-95D8BBD88C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9395" r="33703" b="26173"/>
          <a:stretch/>
        </p:blipFill>
        <p:spPr>
          <a:xfrm>
            <a:off x="-55222" y="4176083"/>
            <a:ext cx="5488766" cy="403225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5F1E7DD1-7D5A-4DFB-8468-1547A1455AD4}"/>
              </a:ext>
            </a:extLst>
          </p:cNvPr>
          <p:cNvSpPr txBox="1"/>
          <p:nvPr/>
        </p:nvSpPr>
        <p:spPr>
          <a:xfrm>
            <a:off x="195654" y="236977"/>
            <a:ext cx="65595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  <a:latin typeface="Harry P" panose="00000400000000000000" pitchFamily="2" charset="0"/>
              </a:rPr>
              <a:t>As Relíquias de </a:t>
            </a:r>
            <a:r>
              <a:rPr lang="pt-BR" sz="8000" dirty="0">
                <a:solidFill>
                  <a:schemeClr val="bg1"/>
                </a:solidFill>
                <a:latin typeface="Harry P" panose="00000400000000000000" pitchFamily="2" charset="0"/>
              </a:rPr>
              <a:t>P</a:t>
            </a:r>
            <a:r>
              <a:rPr lang="pt-BR" sz="7200" dirty="0">
                <a:solidFill>
                  <a:schemeClr val="bg1"/>
                </a:solidFill>
                <a:latin typeface="Harry P" panose="00000400000000000000" pitchFamily="2" charset="0"/>
              </a:rPr>
              <a:t>ython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1B9040A-3537-4DD9-8EDD-F959F923E08D}"/>
              </a:ext>
            </a:extLst>
          </p:cNvPr>
          <p:cNvSpPr txBox="1"/>
          <p:nvPr/>
        </p:nvSpPr>
        <p:spPr>
          <a:xfrm>
            <a:off x="-203200" y="1697667"/>
            <a:ext cx="7213600" cy="461665"/>
          </a:xfrm>
          <a:prstGeom prst="rect">
            <a:avLst/>
          </a:prstGeom>
          <a:solidFill>
            <a:srgbClr val="724546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 Narrow" panose="020B0606020202030204" pitchFamily="34" charset="0"/>
              </a:rPr>
              <a:t> </a:t>
            </a:r>
            <a:r>
              <a:rPr lang="pt-BR" sz="2400" dirty="0">
                <a:solidFill>
                  <a:schemeClr val="bg1"/>
                </a:solidFill>
                <a:latin typeface="Arial Black" panose="020B0A04020102020204" pitchFamily="34" charset="0"/>
              </a:rPr>
              <a:t>O GRIMOIRE DO PROGRAMADOR</a:t>
            </a:r>
            <a:endParaRPr lang="pt-BR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A35597B-0994-4DF7-B5CE-483F6E5BCDF2}"/>
              </a:ext>
            </a:extLst>
          </p:cNvPr>
          <p:cNvSpPr txBox="1"/>
          <p:nvPr/>
        </p:nvSpPr>
        <p:spPr>
          <a:xfrm>
            <a:off x="1784350" y="9443634"/>
            <a:ext cx="3238500" cy="369332"/>
          </a:xfrm>
          <a:prstGeom prst="rect">
            <a:avLst/>
          </a:prstGeom>
          <a:solidFill>
            <a:srgbClr val="724546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 Narrow" panose="020B0606020202030204" pitchFamily="34" charset="0"/>
              </a:rPr>
              <a:t> </a:t>
            </a:r>
            <a:r>
              <a:rPr lang="pt-BR" dirty="0">
                <a:solidFill>
                  <a:schemeClr val="bg1"/>
                </a:solidFill>
                <a:latin typeface="Arial Black" panose="020B0A04020102020204" pitchFamily="34" charset="0"/>
              </a:rPr>
              <a:t>SAMUEL SOUSA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6E77D69-0C9A-4740-BDF3-457AAD8FFA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3702" y="7805654"/>
            <a:ext cx="7738261" cy="97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53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E962BBBE-B6A3-4A93-A3F4-E21EF76E981A}"/>
              </a:ext>
            </a:extLst>
          </p:cNvPr>
          <p:cNvSpPr txBox="1"/>
          <p:nvPr/>
        </p:nvSpPr>
        <p:spPr>
          <a:xfrm>
            <a:off x="547916" y="2137579"/>
            <a:ext cx="5762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As funções são feitiços poderosos que você pode criar para realizar tarefas específicas. Elas ajudam a organizar o código e reutilizar a lógica. Veja um exemplo simples:</a:t>
            </a:r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D8A5EF1-16FD-45E5-BB66-C166F73028F8}"/>
              </a:ext>
            </a:extLst>
          </p:cNvPr>
          <p:cNvSpPr txBox="1"/>
          <p:nvPr/>
        </p:nvSpPr>
        <p:spPr>
          <a:xfrm>
            <a:off x="547916" y="583344"/>
            <a:ext cx="67665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Impact" panose="020B0806030902050204" pitchFamily="34" charset="0"/>
              </a:rPr>
              <a:t>Funções</a:t>
            </a:r>
          </a:p>
          <a:p>
            <a:r>
              <a:rPr lang="pt-BR" sz="2400" dirty="0"/>
              <a:t> 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6E01709-F3D3-483D-861D-92C34B424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82" y="44772"/>
            <a:ext cx="510417" cy="141346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290246A-09C2-4D2F-90AC-731FFAF49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1100" y="2955876"/>
            <a:ext cx="9220200" cy="518087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D4F1B41-29E4-43AB-ADA0-65719BABEAA0}"/>
              </a:ext>
            </a:extLst>
          </p:cNvPr>
          <p:cNvSpPr txBox="1"/>
          <p:nvPr/>
        </p:nvSpPr>
        <p:spPr>
          <a:xfrm>
            <a:off x="547916" y="7890679"/>
            <a:ext cx="5762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Neste exemplo, definimos uma função chamada </a:t>
            </a:r>
            <a:r>
              <a:rPr lang="pt-BR" sz="1600" b="1" dirty="0" err="1"/>
              <a:t>saudacao</a:t>
            </a:r>
            <a:r>
              <a:rPr lang="pt-BR" sz="1600" dirty="0"/>
              <a:t> que recebe um nome como argumento e retorna uma saudação personalizada.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030AD87-36DC-49C1-9217-FE6B17996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As Relíquias de Python - Samuel Sousa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666333-63F8-41B9-AD47-8C8BC280D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2071-E39A-4305-9A48-A2D9E07529B4}" type="slidenum">
              <a:rPr lang="pt-BR" smtClean="0"/>
              <a:t>10</a:t>
            </a:fld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5D6F26C-BB01-4355-90FA-C0D1D00B86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265" t="16873" r="31054" b="77397"/>
          <a:stretch/>
        </p:blipFill>
        <p:spPr>
          <a:xfrm>
            <a:off x="1611313" y="3905695"/>
            <a:ext cx="4294187" cy="36745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AF46F7E8-A9F1-4424-BDD1-C3C7FE91A36E}"/>
              </a:ext>
            </a:extLst>
          </p:cNvPr>
          <p:cNvSpPr txBox="1"/>
          <p:nvPr/>
        </p:nvSpPr>
        <p:spPr>
          <a:xfrm>
            <a:off x="547916" y="995598"/>
            <a:ext cx="6766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+mj-lt"/>
              </a:rPr>
              <a:t>Encantamentos Reutilizáveis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452828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3B5637-B385-4935-B124-030E45D38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4" descr="Download Black, Background, Texture ...">
            <a:extLst>
              <a:ext uri="{FF2B5EF4-FFF2-40B4-BE49-F238E27FC236}">
                <a16:creationId xmlns:a16="http://schemas.microsoft.com/office/drawing/2014/main" id="{D2D9533A-9BEA-4891-BE7E-46BB7D3A7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951219" y="1915048"/>
            <a:ext cx="10724266" cy="6894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737A05C-1E8D-4244-9E63-AAFE9F2A9C4B}"/>
              </a:ext>
            </a:extLst>
          </p:cNvPr>
          <p:cNvSpPr txBox="1"/>
          <p:nvPr/>
        </p:nvSpPr>
        <p:spPr>
          <a:xfrm>
            <a:off x="1084796" y="1577353"/>
            <a:ext cx="4652236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0" dirty="0">
                <a:solidFill>
                  <a:schemeClr val="bg1"/>
                </a:solidFill>
                <a:latin typeface="Harry P" panose="00000400000000000000" pitchFamily="2" charset="0"/>
              </a:rPr>
              <a:t>Capítulo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8A46DAC-B4B1-4A36-9102-AA8AD7A9D8CC}"/>
              </a:ext>
            </a:extLst>
          </p:cNvPr>
          <p:cNvSpPr txBox="1"/>
          <p:nvPr/>
        </p:nvSpPr>
        <p:spPr>
          <a:xfrm>
            <a:off x="2722264" y="3998386"/>
            <a:ext cx="168507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0" dirty="0">
                <a:solidFill>
                  <a:schemeClr val="bg1"/>
                </a:solidFill>
                <a:latin typeface="Harry P" panose="00000400000000000000" pitchFamily="2" charset="0"/>
              </a:rPr>
              <a:t>05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DD5BB9E-8330-470A-9AA8-94FE92B93D9C}"/>
              </a:ext>
            </a:extLst>
          </p:cNvPr>
          <p:cNvSpPr txBox="1"/>
          <p:nvPr/>
        </p:nvSpPr>
        <p:spPr>
          <a:xfrm>
            <a:off x="-195886" y="6048289"/>
            <a:ext cx="7213600" cy="461665"/>
          </a:xfrm>
          <a:prstGeom prst="rect">
            <a:avLst/>
          </a:prstGeom>
          <a:solidFill>
            <a:srgbClr val="724546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 Narrow" panose="020B0606020202030204" pitchFamily="34" charset="0"/>
              </a:rPr>
              <a:t> </a:t>
            </a:r>
            <a:r>
              <a:rPr lang="pt-BR" sz="2400" dirty="0">
                <a:solidFill>
                  <a:schemeClr val="bg1"/>
                </a:solidFill>
                <a:latin typeface="Arial Black" panose="020B0A04020102020204" pitchFamily="34" charset="0"/>
              </a:rPr>
              <a:t>BIBLIOTECAS E MÓDULOS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6C4FA55-F783-448B-8120-53F1E7510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5495560" y="4214529"/>
            <a:ext cx="11687099" cy="1476944"/>
          </a:xfrm>
          <a:prstGeom prst="rect">
            <a:avLst/>
          </a:prstGeo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9EEAF8E-7E31-4E10-99AF-C2914F56B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As Relíquias de Python - Samuel Sousa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D69339EB-A61F-464D-BCE9-31033CBC1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2071-E39A-4305-9A48-A2D9E07529B4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92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E962BBBE-B6A3-4A93-A3F4-E21EF76E981A}"/>
              </a:ext>
            </a:extLst>
          </p:cNvPr>
          <p:cNvSpPr txBox="1"/>
          <p:nvPr/>
        </p:nvSpPr>
        <p:spPr>
          <a:xfrm>
            <a:off x="547916" y="2026159"/>
            <a:ext cx="5762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Python</a:t>
            </a:r>
            <a:r>
              <a:rPr lang="pt-BR" sz="1600" dirty="0"/>
              <a:t> vem com uma grande variedade de bibliotecas e módulos que estendem suas habilidades. Por exemplo, o módulo </a:t>
            </a:r>
            <a:r>
              <a:rPr lang="pt-BR" sz="1600" b="1" i="1" dirty="0" err="1"/>
              <a:t>random</a:t>
            </a:r>
            <a:r>
              <a:rPr lang="pt-BR" sz="1600" dirty="0"/>
              <a:t> permite gerar números aleatórios. Veja como usá-lo:</a:t>
            </a:r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D8A5EF1-16FD-45E5-BB66-C166F73028F8}"/>
              </a:ext>
            </a:extLst>
          </p:cNvPr>
          <p:cNvSpPr txBox="1"/>
          <p:nvPr/>
        </p:nvSpPr>
        <p:spPr>
          <a:xfrm>
            <a:off x="547916" y="583344"/>
            <a:ext cx="6766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Impact" panose="020B0806030902050204" pitchFamily="34" charset="0"/>
              </a:rPr>
              <a:t>Bibliotecas e Módulos</a:t>
            </a:r>
            <a:r>
              <a:rPr lang="pt-BR" sz="2400" dirty="0"/>
              <a:t> 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6E01709-F3D3-483D-861D-92C34B424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82" y="44772"/>
            <a:ext cx="510417" cy="14134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9179F9A-D460-4319-A39B-F8BA0A6F4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0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ECECEC"/>
                </a:solidFill>
                <a:effectLst/>
                <a:latin typeface="Söhne"/>
              </a:rPr>
              <a:t>Python vem com uma grande variedade de bibliotecas e módulos que estendem suas habilidades. Por exemplo, o módulo </a:t>
            </a:r>
            <a:r>
              <a:rPr kumimoji="0" lang="pt-BR" altLang="pt-BR" b="1" i="0" u="none" strike="noStrike" cap="none" normalizeH="0" baseline="0">
                <a:ln>
                  <a:noFill/>
                </a:ln>
                <a:solidFill>
                  <a:srgbClr val="ECECEC"/>
                </a:solidFill>
                <a:effectLst/>
                <a:latin typeface="Söhne Mono"/>
              </a:rPr>
              <a:t>random</a:t>
            </a: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ECECEC"/>
                </a:solidFill>
                <a:effectLst/>
                <a:latin typeface="Söhne"/>
              </a:rPr>
              <a:t> permite gerar números aleatórios.</a:t>
            </a:r>
            <a:r>
              <a:rPr kumimoji="0" lang="pt-BR" altLang="pt-BR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9FD9226-EE83-4AB9-AC11-1870E1EF0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14878"/>
            <a:ext cx="6858000" cy="385354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FFB2F6C4-9AE3-4B2D-8F1B-A3FD6170E4B9}"/>
              </a:ext>
            </a:extLst>
          </p:cNvPr>
          <p:cNvSpPr txBox="1"/>
          <p:nvPr/>
        </p:nvSpPr>
        <p:spPr>
          <a:xfrm>
            <a:off x="547916" y="8299224"/>
            <a:ext cx="5762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Neste exemplo, importamos o módulo </a:t>
            </a:r>
            <a:r>
              <a:rPr lang="pt-BR" sz="1600" b="1" i="1" dirty="0" err="1"/>
              <a:t>random</a:t>
            </a:r>
            <a:r>
              <a:rPr lang="pt-BR" sz="1600" dirty="0"/>
              <a:t> e usamos a função </a:t>
            </a:r>
            <a:r>
              <a:rPr lang="pt-BR" sz="1600" b="1" i="1" dirty="0" err="1"/>
              <a:t>randint</a:t>
            </a:r>
            <a:r>
              <a:rPr lang="pt-BR" sz="1600" dirty="0"/>
              <a:t> para gerar um número inteiro aleatório entre 1 e 10. Depois, imprimimos o número gerado.</a:t>
            </a:r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28366E5F-3585-407F-A3A6-4490E6A77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As Relíquias de Python - Samuel Sousa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E84DD15A-DE40-4996-AAF8-7D53E1A97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2071-E39A-4305-9A48-A2D9E07529B4}" type="slidenum">
              <a:rPr lang="pt-BR" smtClean="0"/>
              <a:t>12</a:t>
            </a:fld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E66A55A-D448-4EF0-9451-E499D5AD13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265" t="16873" r="31054" b="77397"/>
          <a:stretch/>
        </p:blipFill>
        <p:spPr>
          <a:xfrm>
            <a:off x="2070100" y="4482802"/>
            <a:ext cx="2971800" cy="254298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8B802AD0-0BAE-4AE9-9453-E78491292975}"/>
              </a:ext>
            </a:extLst>
          </p:cNvPr>
          <p:cNvSpPr txBox="1"/>
          <p:nvPr/>
        </p:nvSpPr>
        <p:spPr>
          <a:xfrm>
            <a:off x="547916" y="1022158"/>
            <a:ext cx="6766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+mj-lt"/>
              </a:rPr>
              <a:t>O Arsenal do Feiticeiro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881950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E962BBBE-B6A3-4A93-A3F4-E21EF76E981A}"/>
              </a:ext>
            </a:extLst>
          </p:cNvPr>
          <p:cNvSpPr txBox="1"/>
          <p:nvPr/>
        </p:nvSpPr>
        <p:spPr>
          <a:xfrm>
            <a:off x="547916" y="2137579"/>
            <a:ext cx="57621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Módulos e bibliotecas são coleções de funções e ferramentas que você pode importar para seu programa, ampliando suas capacidades sem precisar reinventar a roda. Vejamos mais um exemplo:</a:t>
            </a:r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D8A5EF1-16FD-45E5-BB66-C166F73028F8}"/>
              </a:ext>
            </a:extLst>
          </p:cNvPr>
          <p:cNvSpPr txBox="1"/>
          <p:nvPr/>
        </p:nvSpPr>
        <p:spPr>
          <a:xfrm>
            <a:off x="547916" y="583344"/>
            <a:ext cx="6766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Impact" panose="020B0806030902050204" pitchFamily="34" charset="0"/>
              </a:rPr>
              <a:t>Bibliotecas e Módulos</a:t>
            </a:r>
            <a:r>
              <a:rPr lang="pt-BR" sz="2400" dirty="0"/>
              <a:t> 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6E01709-F3D3-483D-861D-92C34B424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82" y="44772"/>
            <a:ext cx="510417" cy="14134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9179F9A-D460-4319-A39B-F8BA0A6F4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0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ECECEC"/>
                </a:solidFill>
                <a:effectLst/>
                <a:latin typeface="Söhne"/>
              </a:rPr>
              <a:t>Python vem com uma grande variedade de bibliotecas e módulos que estendem suas habilidades. Por exemplo, o módulo </a:t>
            </a:r>
            <a:r>
              <a:rPr kumimoji="0" lang="pt-BR" altLang="pt-BR" b="1" i="0" u="none" strike="noStrike" cap="none" normalizeH="0" baseline="0">
                <a:ln>
                  <a:noFill/>
                </a:ln>
                <a:solidFill>
                  <a:srgbClr val="ECECEC"/>
                </a:solidFill>
                <a:effectLst/>
                <a:latin typeface="Söhne Mono"/>
              </a:rPr>
              <a:t>random</a:t>
            </a: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ECECEC"/>
                </a:solidFill>
                <a:effectLst/>
                <a:latin typeface="Söhne"/>
              </a:rPr>
              <a:t> permite gerar números aleatórios.</a:t>
            </a:r>
            <a:r>
              <a:rPr kumimoji="0" lang="pt-BR" altLang="pt-BR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FB2F6C4-9AE3-4B2D-8F1B-A3FD6170E4B9}"/>
              </a:ext>
            </a:extLst>
          </p:cNvPr>
          <p:cNvSpPr txBox="1"/>
          <p:nvPr/>
        </p:nvSpPr>
        <p:spPr>
          <a:xfrm>
            <a:off x="547916" y="8299224"/>
            <a:ext cx="576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Aqui, usamos o módulo </a:t>
            </a:r>
            <a:r>
              <a:rPr lang="pt-BR" sz="1600" b="1" i="1" dirty="0" err="1"/>
              <a:t>math</a:t>
            </a:r>
            <a:r>
              <a:rPr lang="pt-BR" sz="1600" dirty="0"/>
              <a:t> para calcular a raiz quadrada de 16.</a:t>
            </a:r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28366E5F-3585-407F-A3A6-4490E6A77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As Relíquias de Python - Samuel Sousa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E84DD15A-DE40-4996-AAF8-7D53E1A97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2071-E39A-4305-9A48-A2D9E07529B4}" type="slidenum">
              <a:rPr lang="pt-BR" smtClean="0"/>
              <a:t>13</a:t>
            </a:fld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E66A55A-D448-4EF0-9451-E499D5AD13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65" t="16873" r="31054" b="77397"/>
          <a:stretch/>
        </p:blipFill>
        <p:spPr>
          <a:xfrm>
            <a:off x="2070100" y="4482802"/>
            <a:ext cx="2971800" cy="254298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8B802AD0-0BAE-4AE9-9453-E78491292975}"/>
              </a:ext>
            </a:extLst>
          </p:cNvPr>
          <p:cNvSpPr txBox="1"/>
          <p:nvPr/>
        </p:nvSpPr>
        <p:spPr>
          <a:xfrm>
            <a:off x="547916" y="1022158"/>
            <a:ext cx="6766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+mj-lt"/>
              </a:rPr>
              <a:t>O Arsenal do Feiticeiro</a:t>
            </a:r>
            <a:endParaRPr lang="pt-BR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1281206-B117-47CA-B841-C6CD9F868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72044" y="2738718"/>
            <a:ext cx="10802088" cy="608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47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3B5637-B385-4935-B124-030E45D38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4" descr="Download Black, Background, Texture ...">
            <a:extLst>
              <a:ext uri="{FF2B5EF4-FFF2-40B4-BE49-F238E27FC236}">
                <a16:creationId xmlns:a16="http://schemas.microsoft.com/office/drawing/2014/main" id="{D2D9533A-9BEA-4891-BE7E-46BB7D3A7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951219" y="1915048"/>
            <a:ext cx="10724266" cy="6894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737A05C-1E8D-4244-9E63-AAFE9F2A9C4B}"/>
              </a:ext>
            </a:extLst>
          </p:cNvPr>
          <p:cNvSpPr txBox="1"/>
          <p:nvPr/>
        </p:nvSpPr>
        <p:spPr>
          <a:xfrm>
            <a:off x="1084796" y="1577353"/>
            <a:ext cx="4652236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0" dirty="0">
                <a:solidFill>
                  <a:schemeClr val="bg1"/>
                </a:solidFill>
                <a:latin typeface="Harry P" panose="00000400000000000000" pitchFamily="2" charset="0"/>
              </a:rPr>
              <a:t>Capítulo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8A46DAC-B4B1-4A36-9102-AA8AD7A9D8CC}"/>
              </a:ext>
            </a:extLst>
          </p:cNvPr>
          <p:cNvSpPr txBox="1"/>
          <p:nvPr/>
        </p:nvSpPr>
        <p:spPr>
          <a:xfrm>
            <a:off x="2722264" y="3998386"/>
            <a:ext cx="162897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0" dirty="0">
                <a:solidFill>
                  <a:schemeClr val="bg1"/>
                </a:solidFill>
                <a:latin typeface="Harry P" panose="00000400000000000000" pitchFamily="2" charset="0"/>
              </a:rPr>
              <a:t>06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DD5BB9E-8330-470A-9AA8-94FE92B93D9C}"/>
              </a:ext>
            </a:extLst>
          </p:cNvPr>
          <p:cNvSpPr txBox="1"/>
          <p:nvPr/>
        </p:nvSpPr>
        <p:spPr>
          <a:xfrm>
            <a:off x="-195886" y="6048289"/>
            <a:ext cx="7213600" cy="461665"/>
          </a:xfrm>
          <a:prstGeom prst="rect">
            <a:avLst/>
          </a:prstGeom>
          <a:solidFill>
            <a:srgbClr val="724546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 Narrow" panose="020B0606020202030204" pitchFamily="34" charset="0"/>
              </a:rPr>
              <a:t> </a:t>
            </a:r>
            <a:r>
              <a:rPr lang="pt-BR" sz="2400" dirty="0">
                <a:solidFill>
                  <a:schemeClr val="bg1"/>
                </a:solidFill>
                <a:latin typeface="Arial Black" panose="020B0A04020102020204" pitchFamily="34" charset="0"/>
              </a:rPr>
              <a:t>MANIPULAÇÃO DE STRINGS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6C4FA55-F783-448B-8120-53F1E7510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5495560" y="4214529"/>
            <a:ext cx="11687099" cy="1476944"/>
          </a:xfrm>
          <a:prstGeom prst="rect">
            <a:avLst/>
          </a:prstGeo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9EEAF8E-7E31-4E10-99AF-C2914F56B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As Relíquias de Python - Samuel Sousa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D69339EB-A61F-464D-BCE9-31033CBC1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2071-E39A-4305-9A48-A2D9E07529B4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3191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E962BBBE-B6A3-4A93-A3F4-E21EF76E981A}"/>
              </a:ext>
            </a:extLst>
          </p:cNvPr>
          <p:cNvSpPr txBox="1"/>
          <p:nvPr/>
        </p:nvSpPr>
        <p:spPr>
          <a:xfrm>
            <a:off x="547916" y="2137579"/>
            <a:ext cx="5762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As </a:t>
            </a:r>
            <a:r>
              <a:rPr lang="pt-BR" sz="1600" b="1" i="1" dirty="0" err="1"/>
              <a:t>strings</a:t>
            </a:r>
            <a:r>
              <a:rPr lang="pt-BR" sz="1600" dirty="0"/>
              <a:t> são como encantamentos que permitem trabalhar com texto em </a:t>
            </a:r>
            <a:r>
              <a:rPr lang="pt-BR" sz="1600" b="1" dirty="0"/>
              <a:t>Python</a:t>
            </a:r>
            <a:r>
              <a:rPr lang="pt-BR" sz="1600" dirty="0"/>
              <a:t>. Você pode concatenar </a:t>
            </a:r>
            <a:r>
              <a:rPr lang="pt-BR" sz="1600" b="1" i="1" dirty="0" err="1"/>
              <a:t>strings</a:t>
            </a:r>
            <a:r>
              <a:rPr lang="pt-BR" sz="1600" dirty="0"/>
              <a:t>, extrair partes específicas e muito mais. Aqui está um exemplo simples:</a:t>
            </a:r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D8A5EF1-16FD-45E5-BB66-C166F73028F8}"/>
              </a:ext>
            </a:extLst>
          </p:cNvPr>
          <p:cNvSpPr txBox="1"/>
          <p:nvPr/>
        </p:nvSpPr>
        <p:spPr>
          <a:xfrm>
            <a:off x="547916" y="583344"/>
            <a:ext cx="6766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Impact" panose="020B0806030902050204" pitchFamily="34" charset="0"/>
              </a:rPr>
              <a:t>Manipulação de </a:t>
            </a:r>
            <a:r>
              <a:rPr lang="pt-BR" sz="3200" dirty="0" err="1">
                <a:latin typeface="Impact" panose="020B0806030902050204" pitchFamily="34" charset="0"/>
              </a:rPr>
              <a:t>Strings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6E01709-F3D3-483D-861D-92C34B424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82" y="44772"/>
            <a:ext cx="510417" cy="14134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9179F9A-D460-4319-A39B-F8BA0A6F4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0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ECECEC"/>
                </a:solidFill>
                <a:effectLst/>
                <a:latin typeface="Söhne"/>
              </a:rPr>
              <a:t>Python vem com uma grande variedade de bibliotecas e módulos que estendem suas habilidades. Por exemplo, o módulo </a:t>
            </a:r>
            <a:r>
              <a:rPr kumimoji="0" lang="pt-BR" altLang="pt-BR" b="1" i="0" u="none" strike="noStrike" cap="none" normalizeH="0" baseline="0">
                <a:ln>
                  <a:noFill/>
                </a:ln>
                <a:solidFill>
                  <a:srgbClr val="ECECEC"/>
                </a:solidFill>
                <a:effectLst/>
                <a:latin typeface="Söhne Mono"/>
              </a:rPr>
              <a:t>random</a:t>
            </a: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ECECEC"/>
                </a:solidFill>
                <a:effectLst/>
                <a:latin typeface="Söhne"/>
              </a:rPr>
              <a:t> permite gerar números aleatórios.</a:t>
            </a:r>
            <a:r>
              <a:rPr kumimoji="0" lang="pt-BR" altLang="pt-BR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FB2F6C4-9AE3-4B2D-8F1B-A3FD6170E4B9}"/>
              </a:ext>
            </a:extLst>
          </p:cNvPr>
          <p:cNvSpPr txBox="1"/>
          <p:nvPr/>
        </p:nvSpPr>
        <p:spPr>
          <a:xfrm>
            <a:off x="547916" y="8299224"/>
            <a:ext cx="5762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Neste exemplo, utilizamos a indexação para extrair os primeiros sete caracteres da </a:t>
            </a:r>
            <a:r>
              <a:rPr lang="pt-BR" sz="1600" b="1" i="1" dirty="0" err="1"/>
              <a:t>string</a:t>
            </a:r>
            <a:r>
              <a:rPr lang="pt-BR" sz="1600" dirty="0"/>
              <a:t>.</a:t>
            </a:r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28366E5F-3585-407F-A3A6-4490E6A77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As Relíquias de Python - Samuel Sousa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E84DD15A-DE40-4996-AAF8-7D53E1A97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2071-E39A-4305-9A48-A2D9E07529B4}" type="slidenum">
              <a:rPr lang="pt-BR" smtClean="0"/>
              <a:t>15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2D80D2D-5A3A-4A4B-A077-8CEF8F43A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7513"/>
            <a:ext cx="6858000" cy="385354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788CECA-945B-4E56-A704-8B995AB9FE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265" t="16873" r="31054" b="77397"/>
          <a:stretch/>
        </p:blipFill>
        <p:spPr>
          <a:xfrm>
            <a:off x="2070100" y="4393902"/>
            <a:ext cx="2971800" cy="254298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8C9726A1-05EA-402D-92BF-F2AD97548F16}"/>
              </a:ext>
            </a:extLst>
          </p:cNvPr>
          <p:cNvSpPr txBox="1"/>
          <p:nvPr/>
        </p:nvSpPr>
        <p:spPr>
          <a:xfrm>
            <a:off x="547916" y="1003852"/>
            <a:ext cx="6766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+mj-lt"/>
              </a:rPr>
              <a:t>Encantando Palavras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718862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3B5637-B385-4935-B124-030E45D38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4" descr="Download Black, Background, Texture ...">
            <a:extLst>
              <a:ext uri="{FF2B5EF4-FFF2-40B4-BE49-F238E27FC236}">
                <a16:creationId xmlns:a16="http://schemas.microsoft.com/office/drawing/2014/main" id="{D2D9533A-9BEA-4891-BE7E-46BB7D3A7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951219" y="1915048"/>
            <a:ext cx="10724266" cy="6894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737A05C-1E8D-4244-9E63-AAFE9F2A9C4B}"/>
              </a:ext>
            </a:extLst>
          </p:cNvPr>
          <p:cNvSpPr txBox="1"/>
          <p:nvPr/>
        </p:nvSpPr>
        <p:spPr>
          <a:xfrm>
            <a:off x="1084796" y="1577353"/>
            <a:ext cx="4652236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0" dirty="0">
                <a:solidFill>
                  <a:schemeClr val="bg1"/>
                </a:solidFill>
                <a:latin typeface="Harry P" panose="00000400000000000000" pitchFamily="2" charset="0"/>
              </a:rPr>
              <a:t>Capítulo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8A46DAC-B4B1-4A36-9102-AA8AD7A9D8CC}"/>
              </a:ext>
            </a:extLst>
          </p:cNvPr>
          <p:cNvSpPr txBox="1"/>
          <p:nvPr/>
        </p:nvSpPr>
        <p:spPr>
          <a:xfrm>
            <a:off x="2722264" y="3998386"/>
            <a:ext cx="17524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0" dirty="0">
                <a:solidFill>
                  <a:schemeClr val="bg1"/>
                </a:solidFill>
                <a:latin typeface="Harry P" panose="00000400000000000000" pitchFamily="2" charset="0"/>
              </a:rPr>
              <a:t>07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DD5BB9E-8330-470A-9AA8-94FE92B93D9C}"/>
              </a:ext>
            </a:extLst>
          </p:cNvPr>
          <p:cNvSpPr txBox="1"/>
          <p:nvPr/>
        </p:nvSpPr>
        <p:spPr>
          <a:xfrm>
            <a:off x="-195886" y="6048289"/>
            <a:ext cx="7213600" cy="461665"/>
          </a:xfrm>
          <a:prstGeom prst="rect">
            <a:avLst/>
          </a:prstGeom>
          <a:solidFill>
            <a:srgbClr val="724546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 Narrow" panose="020B0606020202030204" pitchFamily="34" charset="0"/>
              </a:rPr>
              <a:t> </a:t>
            </a:r>
            <a:r>
              <a:rPr lang="pt-BR" sz="2400" dirty="0">
                <a:solidFill>
                  <a:schemeClr val="bg1"/>
                </a:solidFill>
                <a:latin typeface="Arial Black" panose="020B0A04020102020204" pitchFamily="34" charset="0"/>
              </a:rPr>
              <a:t>DICIONÁRIOS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6C4FA55-F783-448B-8120-53F1E7510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5495560" y="4214529"/>
            <a:ext cx="11687099" cy="1476944"/>
          </a:xfrm>
          <a:prstGeom prst="rect">
            <a:avLst/>
          </a:prstGeo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9EEAF8E-7E31-4E10-99AF-C2914F56B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As Relíquias de Python - Samuel Sousa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D69339EB-A61F-464D-BCE9-31033CBC1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2071-E39A-4305-9A48-A2D9E07529B4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4311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E962BBBE-B6A3-4A93-A3F4-E21EF76E981A}"/>
              </a:ext>
            </a:extLst>
          </p:cNvPr>
          <p:cNvSpPr txBox="1"/>
          <p:nvPr/>
        </p:nvSpPr>
        <p:spPr>
          <a:xfrm>
            <a:off x="547916" y="2137579"/>
            <a:ext cx="5762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Os dicionários são como mapas mágicos que relacionam chaves a valores. Eles são extremamente úteis para armazenar e recuperar informações de forma eficiente. Veja um exemplo:</a:t>
            </a:r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D8A5EF1-16FD-45E5-BB66-C166F73028F8}"/>
              </a:ext>
            </a:extLst>
          </p:cNvPr>
          <p:cNvSpPr txBox="1"/>
          <p:nvPr/>
        </p:nvSpPr>
        <p:spPr>
          <a:xfrm>
            <a:off x="547916" y="583344"/>
            <a:ext cx="6766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Impact" panose="020B0806030902050204" pitchFamily="34" charset="0"/>
              </a:rPr>
              <a:t>Dicionários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6E01709-F3D3-483D-861D-92C34B424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82" y="44772"/>
            <a:ext cx="510417" cy="14134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9179F9A-D460-4319-A39B-F8BA0A6F4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0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ECECEC"/>
                </a:solidFill>
                <a:effectLst/>
                <a:latin typeface="Söhne"/>
              </a:rPr>
              <a:t>Python vem com uma grande variedade de bibliotecas e módulos que estendem suas habilidades. Por exemplo, o módulo </a:t>
            </a:r>
            <a:r>
              <a:rPr kumimoji="0" lang="pt-BR" altLang="pt-BR" b="1" i="0" u="none" strike="noStrike" cap="none" normalizeH="0" baseline="0">
                <a:ln>
                  <a:noFill/>
                </a:ln>
                <a:solidFill>
                  <a:srgbClr val="ECECEC"/>
                </a:solidFill>
                <a:effectLst/>
                <a:latin typeface="Söhne Mono"/>
              </a:rPr>
              <a:t>random</a:t>
            </a: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ECECEC"/>
                </a:solidFill>
                <a:effectLst/>
                <a:latin typeface="Söhne"/>
              </a:rPr>
              <a:t> permite gerar números aleatórios.</a:t>
            </a:r>
            <a:r>
              <a:rPr kumimoji="0" lang="pt-BR" altLang="pt-BR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FB2F6C4-9AE3-4B2D-8F1B-A3FD6170E4B9}"/>
              </a:ext>
            </a:extLst>
          </p:cNvPr>
          <p:cNvSpPr txBox="1"/>
          <p:nvPr/>
        </p:nvSpPr>
        <p:spPr>
          <a:xfrm>
            <a:off x="552679" y="7447639"/>
            <a:ext cx="5762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Neste exemplo, definimos um dicionário com informações sobre um personagem e acessamos o valor associado à chave "casa".</a:t>
            </a:r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28366E5F-3585-407F-A3A6-4490E6A77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As Relíquias de Python - Samuel Sousa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E84DD15A-DE40-4996-AAF8-7D53E1A97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2071-E39A-4305-9A48-A2D9E07529B4}" type="slidenum">
              <a:rPr lang="pt-BR" smtClean="0"/>
              <a:t>17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812A79F-7030-47BB-B056-06EE19A7F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8968"/>
            <a:ext cx="6858000" cy="386086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DF8B5510-EF92-4D60-909F-479CF8A03CB2}"/>
              </a:ext>
            </a:extLst>
          </p:cNvPr>
          <p:cNvSpPr txBox="1"/>
          <p:nvPr/>
        </p:nvSpPr>
        <p:spPr>
          <a:xfrm>
            <a:off x="547916" y="995934"/>
            <a:ext cx="6766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+mj-lt"/>
              </a:rPr>
              <a:t>Mapas de Dados Mágicos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4197742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3B5637-B385-4935-B124-030E45D38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4" descr="Download Black, Background, Texture ...">
            <a:extLst>
              <a:ext uri="{FF2B5EF4-FFF2-40B4-BE49-F238E27FC236}">
                <a16:creationId xmlns:a16="http://schemas.microsoft.com/office/drawing/2014/main" id="{D2D9533A-9BEA-4891-BE7E-46BB7D3A7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951219" y="1915048"/>
            <a:ext cx="10724266" cy="6894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737A05C-1E8D-4244-9E63-AAFE9F2A9C4B}"/>
              </a:ext>
            </a:extLst>
          </p:cNvPr>
          <p:cNvSpPr txBox="1"/>
          <p:nvPr/>
        </p:nvSpPr>
        <p:spPr>
          <a:xfrm>
            <a:off x="1084796" y="1577353"/>
            <a:ext cx="4652236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0" dirty="0">
                <a:solidFill>
                  <a:schemeClr val="bg1"/>
                </a:solidFill>
                <a:latin typeface="Harry P" panose="00000400000000000000" pitchFamily="2" charset="0"/>
              </a:rPr>
              <a:t>Capítulo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8A46DAC-B4B1-4A36-9102-AA8AD7A9D8CC}"/>
              </a:ext>
            </a:extLst>
          </p:cNvPr>
          <p:cNvSpPr txBox="1"/>
          <p:nvPr/>
        </p:nvSpPr>
        <p:spPr>
          <a:xfrm>
            <a:off x="2722264" y="3998386"/>
            <a:ext cx="157927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0" dirty="0">
                <a:solidFill>
                  <a:schemeClr val="bg1"/>
                </a:solidFill>
                <a:latin typeface="Harry P" panose="00000400000000000000" pitchFamily="2" charset="0"/>
              </a:rPr>
              <a:t>08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DD5BB9E-8330-470A-9AA8-94FE92B93D9C}"/>
              </a:ext>
            </a:extLst>
          </p:cNvPr>
          <p:cNvSpPr txBox="1"/>
          <p:nvPr/>
        </p:nvSpPr>
        <p:spPr>
          <a:xfrm>
            <a:off x="-195886" y="6048289"/>
            <a:ext cx="7213600" cy="461665"/>
          </a:xfrm>
          <a:prstGeom prst="rect">
            <a:avLst/>
          </a:prstGeom>
          <a:solidFill>
            <a:srgbClr val="724546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 Narrow" panose="020B0606020202030204" pitchFamily="34" charset="0"/>
              </a:rPr>
              <a:t> </a:t>
            </a:r>
            <a:r>
              <a:rPr lang="pt-BR" sz="2400" dirty="0">
                <a:solidFill>
                  <a:schemeClr val="bg1"/>
                </a:solidFill>
                <a:latin typeface="Arial Black" panose="020B0A04020102020204" pitchFamily="34" charset="0"/>
              </a:rPr>
              <a:t>TRATAMENTO DE EXCEÇÕES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6C4FA55-F783-448B-8120-53F1E7510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5495560" y="4214529"/>
            <a:ext cx="11687099" cy="1476944"/>
          </a:xfrm>
          <a:prstGeom prst="rect">
            <a:avLst/>
          </a:prstGeo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9EEAF8E-7E31-4E10-99AF-C2914F56B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As Relíquias de Python - Samuel Sousa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D69339EB-A61F-464D-BCE9-31033CBC1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2071-E39A-4305-9A48-A2D9E07529B4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856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E962BBBE-B6A3-4A93-A3F4-E21EF76E981A}"/>
              </a:ext>
            </a:extLst>
          </p:cNvPr>
          <p:cNvSpPr txBox="1"/>
          <p:nvPr/>
        </p:nvSpPr>
        <p:spPr>
          <a:xfrm>
            <a:off x="547916" y="2137579"/>
            <a:ext cx="5762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O tratamento de exceções permite que você lide com situações inesperadas de forma elegante, evitando que seu programa quebre. Veja como é feito:</a:t>
            </a:r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D8A5EF1-16FD-45E5-BB66-C166F73028F8}"/>
              </a:ext>
            </a:extLst>
          </p:cNvPr>
          <p:cNvSpPr txBox="1"/>
          <p:nvPr/>
        </p:nvSpPr>
        <p:spPr>
          <a:xfrm>
            <a:off x="547916" y="583344"/>
            <a:ext cx="6766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Impact" panose="020B0806030902050204" pitchFamily="34" charset="0"/>
              </a:rPr>
              <a:t>Tratamento de Exceções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6E01709-F3D3-483D-861D-92C34B424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82" y="44772"/>
            <a:ext cx="510417" cy="14134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9179F9A-D460-4319-A39B-F8BA0A6F4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0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ECECEC"/>
                </a:solidFill>
                <a:effectLst/>
                <a:latin typeface="Söhne"/>
              </a:rPr>
              <a:t>Python vem com uma grande variedade de bibliotecas e módulos que estendem suas habilidades. Por exemplo, o módulo </a:t>
            </a:r>
            <a:r>
              <a:rPr kumimoji="0" lang="pt-BR" altLang="pt-BR" b="1" i="0" u="none" strike="noStrike" cap="none" normalizeH="0" baseline="0">
                <a:ln>
                  <a:noFill/>
                </a:ln>
                <a:solidFill>
                  <a:srgbClr val="ECECEC"/>
                </a:solidFill>
                <a:effectLst/>
                <a:latin typeface="Söhne Mono"/>
              </a:rPr>
              <a:t>random</a:t>
            </a: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ECECEC"/>
                </a:solidFill>
                <a:effectLst/>
                <a:latin typeface="Söhne"/>
              </a:rPr>
              <a:t> permite gerar números aleatórios.</a:t>
            </a:r>
            <a:r>
              <a:rPr kumimoji="0" lang="pt-BR" altLang="pt-BR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FB2F6C4-9AE3-4B2D-8F1B-A3FD6170E4B9}"/>
              </a:ext>
            </a:extLst>
          </p:cNvPr>
          <p:cNvSpPr txBox="1"/>
          <p:nvPr/>
        </p:nvSpPr>
        <p:spPr>
          <a:xfrm>
            <a:off x="547916" y="8064818"/>
            <a:ext cx="5762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Neste exemplo, tentamos dividir 10 por 0, o que resultaria em um erro. No entanto, utilizamos um bloco </a:t>
            </a:r>
            <a:r>
              <a:rPr lang="pt-BR" sz="1600" b="1" i="1" dirty="0" err="1"/>
              <a:t>try-except</a:t>
            </a:r>
            <a:r>
              <a:rPr lang="pt-BR" sz="1600" dirty="0"/>
              <a:t> para capturar e tratar a exceção gerada.</a:t>
            </a:r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28366E5F-3585-407F-A3A6-4490E6A77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As Relíquias de Python - Samuel Sousa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E84DD15A-DE40-4996-AAF8-7D53E1A97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2071-E39A-4305-9A48-A2D9E07529B4}" type="slidenum">
              <a:rPr lang="pt-BR" smtClean="0"/>
              <a:t>19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6D4456F-24D1-474A-B987-4EAF0E1E6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8886" y="3210474"/>
            <a:ext cx="8195772" cy="461244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9A42E22E-05C2-4DA5-90D1-BEF355E348FD}"/>
              </a:ext>
            </a:extLst>
          </p:cNvPr>
          <p:cNvSpPr txBox="1"/>
          <p:nvPr/>
        </p:nvSpPr>
        <p:spPr>
          <a:xfrm>
            <a:off x="547916" y="992305"/>
            <a:ext cx="6766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+mj-lt"/>
              </a:rPr>
              <a:t>Protegendo-se Contra Feitiços Quebrados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614491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E962BBBE-B6A3-4A93-A3F4-E21EF76E981A}"/>
              </a:ext>
            </a:extLst>
          </p:cNvPr>
          <p:cNvSpPr txBox="1"/>
          <p:nvPr/>
        </p:nvSpPr>
        <p:spPr>
          <a:xfrm>
            <a:off x="547916" y="2925806"/>
            <a:ext cx="61093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Bem-vindo ao mundo encantado da linguagem de programação </a:t>
            </a:r>
            <a:r>
              <a:rPr lang="pt-BR" sz="1600" b="1" dirty="0"/>
              <a:t>Python</a:t>
            </a:r>
            <a:r>
              <a:rPr lang="pt-BR" sz="1600" dirty="0"/>
              <a:t>! Nos próximos capítulos, vamos explorar algumas das ferramentas básicas que tornam </a:t>
            </a:r>
            <a:r>
              <a:rPr lang="pt-BR" sz="1600" b="1" dirty="0"/>
              <a:t>Python</a:t>
            </a:r>
            <a:r>
              <a:rPr lang="pt-BR" sz="1600" dirty="0"/>
              <a:t> tão poderoso e versátil.</a:t>
            </a:r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D8A5EF1-16FD-45E5-BB66-C166F73028F8}"/>
              </a:ext>
            </a:extLst>
          </p:cNvPr>
          <p:cNvSpPr txBox="1"/>
          <p:nvPr/>
        </p:nvSpPr>
        <p:spPr>
          <a:xfrm>
            <a:off x="547916" y="720689"/>
            <a:ext cx="57621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Impact" panose="020B0806030902050204" pitchFamily="34" charset="0"/>
              </a:rPr>
              <a:t>Introdução ao Mundo Mágico do Python</a:t>
            </a:r>
            <a:r>
              <a:rPr lang="pt-BR" sz="2400" dirty="0"/>
              <a:t> 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6E01709-F3D3-483D-861D-92C34B424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82" y="44772"/>
            <a:ext cx="510417" cy="141346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7678327-E1DE-4D8F-8442-BC99CC91E21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5842000"/>
            <a:ext cx="4064000" cy="4064000"/>
          </a:xfrm>
          <a:prstGeom prst="rect">
            <a:avLst/>
          </a:prstGeom>
        </p:spPr>
      </p:pic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CE8562-7034-400E-96A6-4298A117D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As Relíquias de Python - Samuel Sousa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809D0AC0-9C36-4216-A7FB-F2DF3E67E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2071-E39A-4305-9A48-A2D9E07529B4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1801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3B5637-B385-4935-B124-030E45D38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4" descr="Download Black, Background, Texture ...">
            <a:extLst>
              <a:ext uri="{FF2B5EF4-FFF2-40B4-BE49-F238E27FC236}">
                <a16:creationId xmlns:a16="http://schemas.microsoft.com/office/drawing/2014/main" id="{D2D9533A-9BEA-4891-BE7E-46BB7D3A7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951219" y="1915048"/>
            <a:ext cx="10724266" cy="6894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737A05C-1E8D-4244-9E63-AAFE9F2A9C4B}"/>
              </a:ext>
            </a:extLst>
          </p:cNvPr>
          <p:cNvSpPr txBox="1"/>
          <p:nvPr/>
        </p:nvSpPr>
        <p:spPr>
          <a:xfrm>
            <a:off x="1084796" y="1577353"/>
            <a:ext cx="4652236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0" dirty="0">
                <a:solidFill>
                  <a:schemeClr val="bg1"/>
                </a:solidFill>
                <a:latin typeface="Harry P" panose="00000400000000000000" pitchFamily="2" charset="0"/>
              </a:rPr>
              <a:t>Capítulo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8A46DAC-B4B1-4A36-9102-AA8AD7A9D8CC}"/>
              </a:ext>
            </a:extLst>
          </p:cNvPr>
          <p:cNvSpPr txBox="1"/>
          <p:nvPr/>
        </p:nvSpPr>
        <p:spPr>
          <a:xfrm>
            <a:off x="2722264" y="3998386"/>
            <a:ext cx="162897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0" dirty="0">
                <a:solidFill>
                  <a:schemeClr val="bg1"/>
                </a:solidFill>
                <a:latin typeface="Harry P" panose="00000400000000000000" pitchFamily="2" charset="0"/>
              </a:rPr>
              <a:t>09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DD5BB9E-8330-470A-9AA8-94FE92B93D9C}"/>
              </a:ext>
            </a:extLst>
          </p:cNvPr>
          <p:cNvSpPr txBox="1"/>
          <p:nvPr/>
        </p:nvSpPr>
        <p:spPr>
          <a:xfrm>
            <a:off x="-195886" y="6048289"/>
            <a:ext cx="7213600" cy="461665"/>
          </a:xfrm>
          <a:prstGeom prst="rect">
            <a:avLst/>
          </a:prstGeom>
          <a:solidFill>
            <a:srgbClr val="724546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 Narrow" panose="020B0606020202030204" pitchFamily="34" charset="0"/>
              </a:rPr>
              <a:t> </a:t>
            </a:r>
            <a:r>
              <a:rPr lang="pt-BR" sz="2400" dirty="0">
                <a:solidFill>
                  <a:schemeClr val="bg1"/>
                </a:solidFill>
                <a:latin typeface="Arial Black" panose="020B0A04020102020204" pitchFamily="34" charset="0"/>
              </a:rPr>
              <a:t>O PODER DOS COMENTÁRIOS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6C4FA55-F783-448B-8120-53F1E7510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5495560" y="4214529"/>
            <a:ext cx="11687099" cy="1476944"/>
          </a:xfrm>
          <a:prstGeom prst="rect">
            <a:avLst/>
          </a:prstGeo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9EEAF8E-7E31-4E10-99AF-C2914F56B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As Relíquias de Python - Samuel Sousa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D69339EB-A61F-464D-BCE9-31033CBC1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2071-E39A-4305-9A48-A2D9E07529B4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7310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E962BBBE-B6A3-4A93-A3F4-E21EF76E981A}"/>
              </a:ext>
            </a:extLst>
          </p:cNvPr>
          <p:cNvSpPr txBox="1"/>
          <p:nvPr/>
        </p:nvSpPr>
        <p:spPr>
          <a:xfrm>
            <a:off x="547916" y="2137579"/>
            <a:ext cx="57621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Os comentários são como notas de rodapé que explicam o funcionamento do seu código. Eles são úteis para documentar e explicar partes importantes do seu programa. Veja como são utilizados:</a:t>
            </a:r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D8A5EF1-16FD-45E5-BB66-C166F73028F8}"/>
              </a:ext>
            </a:extLst>
          </p:cNvPr>
          <p:cNvSpPr txBox="1"/>
          <p:nvPr/>
        </p:nvSpPr>
        <p:spPr>
          <a:xfrm>
            <a:off x="547916" y="583344"/>
            <a:ext cx="6766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Impact" panose="020B0806030902050204" pitchFamily="34" charset="0"/>
              </a:rPr>
              <a:t>O Poder dos Comentários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6E01709-F3D3-483D-861D-92C34B424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82" y="44772"/>
            <a:ext cx="510417" cy="14134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9179F9A-D460-4319-A39B-F8BA0A6F4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0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ECECEC"/>
                </a:solidFill>
                <a:effectLst/>
                <a:latin typeface="Söhne"/>
              </a:rPr>
              <a:t>Python vem com uma grande variedade de bibliotecas e módulos que estendem suas habilidades. Por exemplo, o módulo </a:t>
            </a:r>
            <a:r>
              <a:rPr kumimoji="0" lang="pt-BR" altLang="pt-BR" b="1" i="0" u="none" strike="noStrike" cap="none" normalizeH="0" baseline="0">
                <a:ln>
                  <a:noFill/>
                </a:ln>
                <a:solidFill>
                  <a:srgbClr val="ECECEC"/>
                </a:solidFill>
                <a:effectLst/>
                <a:latin typeface="Söhne Mono"/>
              </a:rPr>
              <a:t>random</a:t>
            </a: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ECECEC"/>
                </a:solidFill>
                <a:effectLst/>
                <a:latin typeface="Söhne"/>
              </a:rPr>
              <a:t> permite gerar números aleatórios.</a:t>
            </a:r>
            <a:r>
              <a:rPr kumimoji="0" lang="pt-BR" altLang="pt-BR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FB2F6C4-9AE3-4B2D-8F1B-A3FD6170E4B9}"/>
              </a:ext>
            </a:extLst>
          </p:cNvPr>
          <p:cNvSpPr txBox="1"/>
          <p:nvPr/>
        </p:nvSpPr>
        <p:spPr>
          <a:xfrm>
            <a:off x="547916" y="7768421"/>
            <a:ext cx="57621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Neste exemplo, utilizamos um comentário simples para explicar o propósito de uma linha de código. Comentários são ignorados pelo interpretador </a:t>
            </a:r>
            <a:r>
              <a:rPr lang="pt-BR" sz="1600" b="1" dirty="0"/>
              <a:t>Python</a:t>
            </a:r>
            <a:r>
              <a:rPr lang="pt-BR" sz="1600" dirty="0"/>
              <a:t> e servem apenas para auxiliar os programadores na compreensão do código.</a:t>
            </a:r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28366E5F-3585-407F-A3A6-4490E6A77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As Relíquias de Python - Samuel Sousa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E84DD15A-DE40-4996-AAF8-7D53E1A97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2071-E39A-4305-9A48-A2D9E07529B4}" type="slidenum">
              <a:rPr lang="pt-BR" smtClean="0"/>
              <a:t>21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A2FF4B5-209E-40E3-81A6-A1121F8B5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79500" y="2890646"/>
            <a:ext cx="8966200" cy="504603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626AAEDA-B407-4BDE-AFC6-5911BF007485}"/>
              </a:ext>
            </a:extLst>
          </p:cNvPr>
          <p:cNvSpPr txBox="1"/>
          <p:nvPr/>
        </p:nvSpPr>
        <p:spPr>
          <a:xfrm>
            <a:off x="547916" y="1019374"/>
            <a:ext cx="6766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+mj-lt"/>
              </a:rPr>
              <a:t>Anotações Mágicas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074208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3B5637-B385-4935-B124-030E45D38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4" descr="Download Black, Background, Texture ...">
            <a:extLst>
              <a:ext uri="{FF2B5EF4-FFF2-40B4-BE49-F238E27FC236}">
                <a16:creationId xmlns:a16="http://schemas.microsoft.com/office/drawing/2014/main" id="{D2D9533A-9BEA-4891-BE7E-46BB7D3A7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951219" y="1915048"/>
            <a:ext cx="10724266" cy="6894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737A05C-1E8D-4244-9E63-AAFE9F2A9C4B}"/>
              </a:ext>
            </a:extLst>
          </p:cNvPr>
          <p:cNvSpPr txBox="1"/>
          <p:nvPr/>
        </p:nvSpPr>
        <p:spPr>
          <a:xfrm>
            <a:off x="1084796" y="1577353"/>
            <a:ext cx="4652236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0" dirty="0">
                <a:solidFill>
                  <a:schemeClr val="bg1"/>
                </a:solidFill>
                <a:latin typeface="Harry P" panose="00000400000000000000" pitchFamily="2" charset="0"/>
              </a:rPr>
              <a:t>Capítulo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8A46DAC-B4B1-4A36-9102-AA8AD7A9D8CC}"/>
              </a:ext>
            </a:extLst>
          </p:cNvPr>
          <p:cNvSpPr txBox="1"/>
          <p:nvPr/>
        </p:nvSpPr>
        <p:spPr>
          <a:xfrm>
            <a:off x="2722264" y="3998386"/>
            <a:ext cx="13773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0" dirty="0">
                <a:solidFill>
                  <a:schemeClr val="bg1"/>
                </a:solidFill>
                <a:latin typeface="Harry P" panose="00000400000000000000" pitchFamily="2" charset="0"/>
              </a:rPr>
              <a:t>10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DD5BB9E-8330-470A-9AA8-94FE92B93D9C}"/>
              </a:ext>
            </a:extLst>
          </p:cNvPr>
          <p:cNvSpPr txBox="1"/>
          <p:nvPr/>
        </p:nvSpPr>
        <p:spPr>
          <a:xfrm>
            <a:off x="-195886" y="6048289"/>
            <a:ext cx="7213600" cy="461665"/>
          </a:xfrm>
          <a:prstGeom prst="rect">
            <a:avLst/>
          </a:prstGeom>
          <a:solidFill>
            <a:srgbClr val="724546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 Narrow" panose="020B0606020202030204" pitchFamily="34" charset="0"/>
              </a:rPr>
              <a:t> </a:t>
            </a:r>
            <a:r>
              <a:rPr lang="pt-BR" sz="2400" dirty="0">
                <a:solidFill>
                  <a:schemeClr val="bg1"/>
                </a:solidFill>
                <a:latin typeface="Arial Black" panose="020B0A04020102020204" pitchFamily="34" charset="0"/>
              </a:rPr>
              <a:t>MANIPULAÇÃO DE ARQUIVOS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6C4FA55-F783-448B-8120-53F1E7510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5495560" y="4214529"/>
            <a:ext cx="11687099" cy="1476944"/>
          </a:xfrm>
          <a:prstGeom prst="rect">
            <a:avLst/>
          </a:prstGeo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9EEAF8E-7E31-4E10-99AF-C2914F56B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As Relíquias de Python - Samuel Sousa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D69339EB-A61F-464D-BCE9-31033CBC1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2071-E39A-4305-9A48-A2D9E07529B4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901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E962BBBE-B6A3-4A93-A3F4-E21EF76E981A}"/>
              </a:ext>
            </a:extLst>
          </p:cNvPr>
          <p:cNvSpPr txBox="1"/>
          <p:nvPr/>
        </p:nvSpPr>
        <p:spPr>
          <a:xfrm>
            <a:off x="547916" y="2137579"/>
            <a:ext cx="5762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Manipular arquivos é essencial para armazenar e recuperar dados, seja para </a:t>
            </a:r>
            <a:r>
              <a:rPr lang="pt-BR" sz="1600" b="1" i="1" dirty="0"/>
              <a:t>logs</a:t>
            </a:r>
            <a:r>
              <a:rPr lang="pt-BR" sz="1600" dirty="0"/>
              <a:t>, configurações ou registros de feitiços. Veja como é feito:</a:t>
            </a:r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D8A5EF1-16FD-45E5-BB66-C166F73028F8}"/>
              </a:ext>
            </a:extLst>
          </p:cNvPr>
          <p:cNvSpPr txBox="1"/>
          <p:nvPr/>
        </p:nvSpPr>
        <p:spPr>
          <a:xfrm>
            <a:off x="547916" y="583344"/>
            <a:ext cx="6766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Impact" panose="020B0806030902050204" pitchFamily="34" charset="0"/>
              </a:rPr>
              <a:t>Manipulação de Arquivos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6E01709-F3D3-483D-861D-92C34B424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82" y="44772"/>
            <a:ext cx="510417" cy="14134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9179F9A-D460-4319-A39B-F8BA0A6F4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0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ECECEC"/>
                </a:solidFill>
                <a:effectLst/>
                <a:latin typeface="Söhne"/>
              </a:rPr>
              <a:t>Python vem com uma grande variedade de bibliotecas e módulos que estendem suas habilidades. Por exemplo, o módulo </a:t>
            </a:r>
            <a:r>
              <a:rPr kumimoji="0" lang="pt-BR" altLang="pt-BR" b="1" i="0" u="none" strike="noStrike" cap="none" normalizeH="0" baseline="0">
                <a:ln>
                  <a:noFill/>
                </a:ln>
                <a:solidFill>
                  <a:srgbClr val="ECECEC"/>
                </a:solidFill>
                <a:effectLst/>
                <a:latin typeface="Söhne Mono"/>
              </a:rPr>
              <a:t>random</a:t>
            </a: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ECECEC"/>
                </a:solidFill>
                <a:effectLst/>
                <a:latin typeface="Söhne"/>
              </a:rPr>
              <a:t> permite gerar números aleatórios.</a:t>
            </a:r>
            <a:r>
              <a:rPr kumimoji="0" lang="pt-BR" altLang="pt-BR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FB2F6C4-9AE3-4B2D-8F1B-A3FD6170E4B9}"/>
              </a:ext>
            </a:extLst>
          </p:cNvPr>
          <p:cNvSpPr txBox="1"/>
          <p:nvPr/>
        </p:nvSpPr>
        <p:spPr>
          <a:xfrm>
            <a:off x="547916" y="8596622"/>
            <a:ext cx="5762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Neste exemplo, escrevemos e lemos de um arquivo chamado registro_de_feiticos.txt.</a:t>
            </a:r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28366E5F-3585-407F-A3A6-4490E6A77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As Relíquias de Python - Samuel Sousa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E84DD15A-DE40-4996-AAF8-7D53E1A97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2071-E39A-4305-9A48-A2D9E07529B4}" type="slidenum">
              <a:rPr lang="pt-BR" smtClean="0"/>
              <a:t>23</a:t>
            </a:fld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A42E22E-05C2-4DA5-90D1-BEF355E348FD}"/>
              </a:ext>
            </a:extLst>
          </p:cNvPr>
          <p:cNvSpPr txBox="1"/>
          <p:nvPr/>
        </p:nvSpPr>
        <p:spPr>
          <a:xfrm>
            <a:off x="547916" y="996570"/>
            <a:ext cx="6766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+mj-lt"/>
              </a:rPr>
              <a:t>Guardando Segredos</a:t>
            </a:r>
            <a:endParaRPr lang="pt-BR" sz="32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88DB3D4-3B32-43D8-AF74-032F97756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16050" y="2993976"/>
            <a:ext cx="9766300" cy="549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0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3B5637-B385-4935-B124-030E45D38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4" descr="Download Black, Background, Texture ...">
            <a:extLst>
              <a:ext uri="{FF2B5EF4-FFF2-40B4-BE49-F238E27FC236}">
                <a16:creationId xmlns:a16="http://schemas.microsoft.com/office/drawing/2014/main" id="{D2D9533A-9BEA-4891-BE7E-46BB7D3A7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951219" y="1915048"/>
            <a:ext cx="10724266" cy="6894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737A05C-1E8D-4244-9E63-AAFE9F2A9C4B}"/>
              </a:ext>
            </a:extLst>
          </p:cNvPr>
          <p:cNvSpPr txBox="1"/>
          <p:nvPr/>
        </p:nvSpPr>
        <p:spPr>
          <a:xfrm>
            <a:off x="1084796" y="1577353"/>
            <a:ext cx="4652236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0" dirty="0">
                <a:solidFill>
                  <a:schemeClr val="bg1"/>
                </a:solidFill>
                <a:latin typeface="Harry P" panose="00000400000000000000" pitchFamily="2" charset="0"/>
              </a:rPr>
              <a:t>Capítulo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8A46DAC-B4B1-4A36-9102-AA8AD7A9D8CC}"/>
              </a:ext>
            </a:extLst>
          </p:cNvPr>
          <p:cNvSpPr txBox="1"/>
          <p:nvPr/>
        </p:nvSpPr>
        <p:spPr>
          <a:xfrm>
            <a:off x="2722264" y="3998386"/>
            <a:ext cx="106952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0" dirty="0">
                <a:solidFill>
                  <a:schemeClr val="bg1"/>
                </a:solidFill>
                <a:latin typeface="Harry P" panose="00000400000000000000" pitchFamily="2" charset="0"/>
              </a:rPr>
              <a:t>11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DD5BB9E-8330-470A-9AA8-94FE92B93D9C}"/>
              </a:ext>
            </a:extLst>
          </p:cNvPr>
          <p:cNvSpPr txBox="1"/>
          <p:nvPr/>
        </p:nvSpPr>
        <p:spPr>
          <a:xfrm>
            <a:off x="-195886" y="6048289"/>
            <a:ext cx="7213600" cy="461665"/>
          </a:xfrm>
          <a:prstGeom prst="rect">
            <a:avLst/>
          </a:prstGeom>
          <a:solidFill>
            <a:srgbClr val="724546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 Narrow" panose="020B0606020202030204" pitchFamily="34" charset="0"/>
              </a:rPr>
              <a:t> </a:t>
            </a:r>
            <a:r>
              <a:rPr lang="pt-BR" sz="2400" dirty="0">
                <a:solidFill>
                  <a:schemeClr val="bg1"/>
                </a:solidFill>
                <a:latin typeface="Arial Black" panose="020B0A04020102020204" pitchFamily="34" charset="0"/>
              </a:rPr>
              <a:t>ORIENTAÇÃO A OBJETOS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6C4FA55-F783-448B-8120-53F1E7510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5495560" y="4214529"/>
            <a:ext cx="11687099" cy="1476944"/>
          </a:xfrm>
          <a:prstGeom prst="rect">
            <a:avLst/>
          </a:prstGeo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9EEAF8E-7E31-4E10-99AF-C2914F56B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As Relíquias de Python - Samuel Sousa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D69339EB-A61F-464D-BCE9-31033CBC1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2071-E39A-4305-9A48-A2D9E07529B4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7307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E962BBBE-B6A3-4A93-A3F4-E21EF76E981A}"/>
              </a:ext>
            </a:extLst>
          </p:cNvPr>
          <p:cNvSpPr txBox="1"/>
          <p:nvPr/>
        </p:nvSpPr>
        <p:spPr>
          <a:xfrm>
            <a:off x="547916" y="1692416"/>
            <a:ext cx="57621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A orientação a objetos é uma abordagem poderosa para organizar e estruturar códigos em </a:t>
            </a:r>
            <a:r>
              <a:rPr lang="pt-BR" sz="1600" b="1" dirty="0"/>
              <a:t>Python</a:t>
            </a:r>
            <a:r>
              <a:rPr lang="pt-BR" sz="1600" dirty="0"/>
              <a:t>. Ela permite a criação de classes e objetos, facilitando a modelagem de problemas complexos. Veja um exemplo básico:</a:t>
            </a:r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D8A5EF1-16FD-45E5-BB66-C166F73028F8}"/>
              </a:ext>
            </a:extLst>
          </p:cNvPr>
          <p:cNvSpPr txBox="1"/>
          <p:nvPr/>
        </p:nvSpPr>
        <p:spPr>
          <a:xfrm>
            <a:off x="547916" y="583344"/>
            <a:ext cx="6766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Impact" panose="020B0806030902050204" pitchFamily="34" charset="0"/>
              </a:rPr>
              <a:t>Orientação a Objetos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6E01709-F3D3-483D-861D-92C34B424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82" y="44772"/>
            <a:ext cx="510417" cy="14134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9179F9A-D460-4319-A39B-F8BA0A6F4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0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ECECEC"/>
                </a:solidFill>
                <a:effectLst/>
                <a:latin typeface="Söhne"/>
              </a:rPr>
              <a:t>Python vem com uma grande variedade de bibliotecas e módulos que estendem suas habilidades. Por exemplo, o módulo </a:t>
            </a:r>
            <a:r>
              <a:rPr kumimoji="0" lang="pt-BR" altLang="pt-BR" b="1" i="0" u="none" strike="noStrike" cap="none" normalizeH="0" baseline="0">
                <a:ln>
                  <a:noFill/>
                </a:ln>
                <a:solidFill>
                  <a:srgbClr val="ECECEC"/>
                </a:solidFill>
                <a:effectLst/>
                <a:latin typeface="Söhne Mono"/>
              </a:rPr>
              <a:t>random</a:t>
            </a: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ECECEC"/>
                </a:solidFill>
                <a:effectLst/>
                <a:latin typeface="Söhne"/>
              </a:rPr>
              <a:t> permite gerar números aleatórios.</a:t>
            </a:r>
            <a:r>
              <a:rPr kumimoji="0" lang="pt-BR" altLang="pt-BR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FB2F6C4-9AE3-4B2D-8F1B-A3FD6170E4B9}"/>
              </a:ext>
            </a:extLst>
          </p:cNvPr>
          <p:cNvSpPr txBox="1"/>
          <p:nvPr/>
        </p:nvSpPr>
        <p:spPr>
          <a:xfrm>
            <a:off x="552679" y="7447639"/>
            <a:ext cx="57621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Neste exemplo, definimos uma classe chamada </a:t>
            </a:r>
            <a:r>
              <a:rPr lang="pt-BR" sz="1600" b="1" dirty="0"/>
              <a:t>Pessoa</a:t>
            </a:r>
            <a:r>
              <a:rPr lang="pt-BR" sz="1600" dirty="0"/>
              <a:t> com um construtor </a:t>
            </a:r>
            <a:r>
              <a:rPr lang="pt-BR" sz="1600" b="1" i="1" dirty="0"/>
              <a:t>__</a:t>
            </a:r>
            <a:r>
              <a:rPr lang="pt-BR" sz="1600" b="1" i="1" dirty="0" err="1"/>
              <a:t>init</a:t>
            </a:r>
            <a:r>
              <a:rPr lang="pt-BR" sz="1600" b="1" i="1" dirty="0"/>
              <a:t>__</a:t>
            </a:r>
            <a:r>
              <a:rPr lang="pt-BR" sz="1600" dirty="0"/>
              <a:t> e um método apresentar. Em seguida, criamos um objeto da classe </a:t>
            </a:r>
            <a:r>
              <a:rPr lang="pt-BR" sz="1600" b="1" dirty="0"/>
              <a:t>Pessoa</a:t>
            </a:r>
            <a:r>
              <a:rPr lang="pt-BR" sz="1600" dirty="0"/>
              <a:t> e chamamos o método apresentar para exibir uma mensagem de apresentação.</a:t>
            </a:r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28366E5F-3585-407F-A3A6-4490E6A77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As Relíquias de Python - Samuel Sousa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E84DD15A-DE40-4996-AAF8-7D53E1A97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2071-E39A-4305-9A48-A2D9E07529B4}" type="slidenum">
              <a:rPr lang="pt-BR" smtClean="0"/>
              <a:t>25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CF72E09-71C2-4DDF-9634-A4E26C73C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75200"/>
            <a:ext cx="6858000" cy="386116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915CAAD4-BA9F-4C23-AEBD-45A4C17826C3}"/>
              </a:ext>
            </a:extLst>
          </p:cNvPr>
          <p:cNvSpPr txBox="1"/>
          <p:nvPr/>
        </p:nvSpPr>
        <p:spPr>
          <a:xfrm>
            <a:off x="547916" y="999886"/>
            <a:ext cx="6766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+mj-lt"/>
              </a:rPr>
              <a:t>Modelando Magia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112774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3B5637-B385-4935-B124-030E45D38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4" descr="Download Black, Background, Texture ...">
            <a:extLst>
              <a:ext uri="{FF2B5EF4-FFF2-40B4-BE49-F238E27FC236}">
                <a16:creationId xmlns:a16="http://schemas.microsoft.com/office/drawing/2014/main" id="{D2D9533A-9BEA-4891-BE7E-46BB7D3A7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951219" y="1915048"/>
            <a:ext cx="10724266" cy="6894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737A05C-1E8D-4244-9E63-AAFE9F2A9C4B}"/>
              </a:ext>
            </a:extLst>
          </p:cNvPr>
          <p:cNvSpPr txBox="1"/>
          <p:nvPr/>
        </p:nvSpPr>
        <p:spPr>
          <a:xfrm>
            <a:off x="605951" y="3332656"/>
            <a:ext cx="5646097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0" dirty="0">
                <a:solidFill>
                  <a:schemeClr val="bg1"/>
                </a:solidFill>
                <a:latin typeface="Harry P" panose="00000400000000000000" pitchFamily="2" charset="0"/>
              </a:rPr>
              <a:t>Conclusão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DD5BB9E-8330-470A-9AA8-94FE92B93D9C}"/>
              </a:ext>
            </a:extLst>
          </p:cNvPr>
          <p:cNvSpPr txBox="1"/>
          <p:nvPr/>
        </p:nvSpPr>
        <p:spPr>
          <a:xfrm>
            <a:off x="-195886" y="6048289"/>
            <a:ext cx="7213600" cy="830997"/>
          </a:xfrm>
          <a:prstGeom prst="rect">
            <a:avLst/>
          </a:prstGeom>
          <a:solidFill>
            <a:srgbClr val="724546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 Narrow" panose="020B0606020202030204" pitchFamily="34" charset="0"/>
              </a:rPr>
              <a:t> </a:t>
            </a:r>
            <a:r>
              <a:rPr lang="pt-BR" sz="2400" dirty="0">
                <a:solidFill>
                  <a:schemeClr val="bg1"/>
                </a:solidFill>
                <a:latin typeface="Arial Black" panose="020B0A04020102020204" pitchFamily="34" charset="0"/>
              </a:rPr>
              <a:t>AS RELÍQUIAS DE PYTHON -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  <a:latin typeface="Arial Black" panose="020B0A04020102020204" pitchFamily="34" charset="0"/>
              </a:rPr>
              <a:t>O GRIMOIRE DO PROGRAMADOR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6C4FA55-F783-448B-8120-53F1E7510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5495560" y="4214529"/>
            <a:ext cx="11687099" cy="1476944"/>
          </a:xfrm>
          <a:prstGeom prst="rect">
            <a:avLst/>
          </a:prstGeo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9EEAF8E-7E31-4E10-99AF-C2914F56B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As Relíquias de Python - Samuel Sousa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D69339EB-A61F-464D-BCE9-31033CBC1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2071-E39A-4305-9A48-A2D9E07529B4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28057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E962BBBE-B6A3-4A93-A3F4-E21EF76E981A}"/>
              </a:ext>
            </a:extLst>
          </p:cNvPr>
          <p:cNvSpPr txBox="1"/>
          <p:nvPr/>
        </p:nvSpPr>
        <p:spPr>
          <a:xfrm>
            <a:off x="547916" y="1692416"/>
            <a:ext cx="57621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Parabéns! Você agora conhece as ferramentas básicas de </a:t>
            </a:r>
            <a:r>
              <a:rPr lang="pt-BR" sz="1600" b="1" dirty="0"/>
              <a:t>Python</a:t>
            </a:r>
            <a:r>
              <a:rPr lang="pt-BR" sz="1600" dirty="0"/>
              <a:t> que servirão como suas primeiras varinhas e encantamentos no mundo da programação. Com essas habilidades, você pode criar scripts poderosos, resolver problemas do cotidiano e até desenvolver projetos mais complexos. Lembre-se, assim como na magia, a prática e a curiosidade são essenciais para se tornar um mestre. Continue explorando, experimentando e aprendendo. Que sua jornada no universo </a:t>
            </a:r>
            <a:r>
              <a:rPr lang="pt-BR" sz="1600" b="1" dirty="0"/>
              <a:t>Python</a:t>
            </a:r>
            <a:r>
              <a:rPr lang="pt-BR" sz="1600" dirty="0"/>
              <a:t> seja repleta de descobertas fascinantes e conquistas incríveis!</a:t>
            </a:r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D8A5EF1-16FD-45E5-BB66-C166F73028F8}"/>
              </a:ext>
            </a:extLst>
          </p:cNvPr>
          <p:cNvSpPr txBox="1"/>
          <p:nvPr/>
        </p:nvSpPr>
        <p:spPr>
          <a:xfrm>
            <a:off x="547916" y="583344"/>
            <a:ext cx="6766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Impact" panose="020B0806030902050204" pitchFamily="34" charset="0"/>
              </a:rPr>
              <a:t>Conclusão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6E01709-F3D3-483D-861D-92C34B424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82" y="44772"/>
            <a:ext cx="510417" cy="14134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9179F9A-D460-4319-A39B-F8BA0A6F4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0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ECECEC"/>
                </a:solidFill>
                <a:effectLst/>
                <a:latin typeface="Söhne"/>
              </a:rPr>
              <a:t>Python vem com uma grande variedade de bibliotecas e módulos que estendem suas habilidades. Por exemplo, o módulo </a:t>
            </a:r>
            <a:r>
              <a:rPr kumimoji="0" lang="pt-BR" altLang="pt-BR" b="1" i="0" u="none" strike="noStrike" cap="none" normalizeH="0" baseline="0">
                <a:ln>
                  <a:noFill/>
                </a:ln>
                <a:solidFill>
                  <a:srgbClr val="ECECEC"/>
                </a:solidFill>
                <a:effectLst/>
                <a:latin typeface="Söhne Mono"/>
              </a:rPr>
              <a:t>random</a:t>
            </a: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ECECEC"/>
                </a:solidFill>
                <a:effectLst/>
                <a:latin typeface="Söhne"/>
              </a:rPr>
              <a:t> permite gerar números aleatórios.</a:t>
            </a:r>
            <a:r>
              <a:rPr kumimoji="0" lang="pt-BR" altLang="pt-BR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28366E5F-3585-407F-A3A6-4490E6A77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As Relíquias de Python - Samuel Sousa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E84DD15A-DE40-4996-AAF8-7D53E1A97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2071-E39A-4305-9A48-A2D9E07529B4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4251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3B5637-B385-4935-B124-030E45D38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4" descr="Download Black, Background, Texture ...">
            <a:extLst>
              <a:ext uri="{FF2B5EF4-FFF2-40B4-BE49-F238E27FC236}">
                <a16:creationId xmlns:a16="http://schemas.microsoft.com/office/drawing/2014/main" id="{D2D9533A-9BEA-4891-BE7E-46BB7D3A7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951219" y="1915048"/>
            <a:ext cx="10724266" cy="6894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737A05C-1E8D-4244-9E63-AAFE9F2A9C4B}"/>
              </a:ext>
            </a:extLst>
          </p:cNvPr>
          <p:cNvSpPr txBox="1"/>
          <p:nvPr/>
        </p:nvSpPr>
        <p:spPr>
          <a:xfrm>
            <a:off x="605951" y="3332656"/>
            <a:ext cx="5755102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400" dirty="0">
                <a:solidFill>
                  <a:schemeClr val="bg1"/>
                </a:solidFill>
                <a:latin typeface="Harry P" panose="00000400000000000000" pitchFamily="2" charset="0"/>
              </a:rPr>
              <a:t>Agradecimentos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DD5BB9E-8330-470A-9AA8-94FE92B93D9C}"/>
              </a:ext>
            </a:extLst>
          </p:cNvPr>
          <p:cNvSpPr txBox="1"/>
          <p:nvPr/>
        </p:nvSpPr>
        <p:spPr>
          <a:xfrm>
            <a:off x="-195886" y="6048289"/>
            <a:ext cx="7213600" cy="830997"/>
          </a:xfrm>
          <a:prstGeom prst="rect">
            <a:avLst/>
          </a:prstGeom>
          <a:solidFill>
            <a:srgbClr val="724546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 Narrow" panose="020B0606020202030204" pitchFamily="34" charset="0"/>
              </a:rPr>
              <a:t> </a:t>
            </a:r>
            <a:r>
              <a:rPr lang="pt-BR" sz="2400" dirty="0">
                <a:solidFill>
                  <a:schemeClr val="bg1"/>
                </a:solidFill>
                <a:latin typeface="Arial Black" panose="020B0A04020102020204" pitchFamily="34" charset="0"/>
              </a:rPr>
              <a:t>AS RELÍQUIAS DE PYTHON -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  <a:latin typeface="Arial Black" panose="020B0A04020102020204" pitchFamily="34" charset="0"/>
              </a:rPr>
              <a:t>O GRIMOIRE DO PROGRAMADOR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6C4FA55-F783-448B-8120-53F1E7510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5495560" y="4214529"/>
            <a:ext cx="11687099" cy="1476944"/>
          </a:xfrm>
          <a:prstGeom prst="rect">
            <a:avLst/>
          </a:prstGeo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9EEAF8E-7E31-4E10-99AF-C2914F56B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As Relíquias de Python - Samuel Sousa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D69339EB-A61F-464D-BCE9-31033CBC1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2071-E39A-4305-9A48-A2D9E07529B4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14149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E962BBBE-B6A3-4A93-A3F4-E21EF76E981A}"/>
              </a:ext>
            </a:extLst>
          </p:cNvPr>
          <p:cNvSpPr txBox="1"/>
          <p:nvPr/>
        </p:nvSpPr>
        <p:spPr>
          <a:xfrm>
            <a:off x="547916" y="1692416"/>
            <a:ext cx="576216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Esse ebook teve seus textos e imagens gerados por </a:t>
            </a:r>
            <a:r>
              <a:rPr lang="pt-BR" sz="1600" b="1" dirty="0"/>
              <a:t>IA</a:t>
            </a:r>
            <a:r>
              <a:rPr lang="pt-BR" sz="1600" dirty="0"/>
              <a:t>, porém todos eles passaram pelos processos de manipulação/edição /diagramação, humanamente (Autor).</a:t>
            </a:r>
          </a:p>
          <a:p>
            <a:endParaRPr lang="pt-BR" sz="1600" dirty="0"/>
          </a:p>
          <a:p>
            <a:endParaRPr lang="pt-BR" sz="1600" dirty="0"/>
          </a:p>
          <a:p>
            <a:r>
              <a:rPr lang="pt-BR" sz="1600" dirty="0"/>
              <a:t>Esse conteúdo foi gerado com fins didáticos de construção, o conteúdo também está passível de conter erros gerados por uma </a:t>
            </a:r>
            <a:r>
              <a:rPr lang="pt-BR" sz="1600" b="1" dirty="0"/>
              <a:t>IA</a:t>
            </a:r>
            <a:r>
              <a:rPr lang="pt-BR" sz="1600" dirty="0"/>
              <a:t>.</a:t>
            </a:r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D8A5EF1-16FD-45E5-BB66-C166F73028F8}"/>
              </a:ext>
            </a:extLst>
          </p:cNvPr>
          <p:cNvSpPr txBox="1"/>
          <p:nvPr/>
        </p:nvSpPr>
        <p:spPr>
          <a:xfrm>
            <a:off x="547916" y="583344"/>
            <a:ext cx="6766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Impact" panose="020B0806030902050204" pitchFamily="34" charset="0"/>
              </a:rPr>
              <a:t>Obrigado por ler até aqui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6E01709-F3D3-483D-861D-92C34B424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82" y="44772"/>
            <a:ext cx="510417" cy="14134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9179F9A-D460-4319-A39B-F8BA0A6F4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0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ECECEC"/>
                </a:solidFill>
                <a:effectLst/>
                <a:latin typeface="Söhne"/>
              </a:rPr>
              <a:t>Python vem com uma grande variedade de bibliotecas e módulos que estendem suas habilidades. Por exemplo, o módulo </a:t>
            </a:r>
            <a:r>
              <a:rPr kumimoji="0" lang="pt-BR" altLang="pt-BR" b="1" i="0" u="none" strike="noStrike" cap="none" normalizeH="0" baseline="0">
                <a:ln>
                  <a:noFill/>
                </a:ln>
                <a:solidFill>
                  <a:srgbClr val="ECECEC"/>
                </a:solidFill>
                <a:effectLst/>
                <a:latin typeface="Söhne Mono"/>
              </a:rPr>
              <a:t>random</a:t>
            </a: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ECECEC"/>
                </a:solidFill>
                <a:effectLst/>
                <a:latin typeface="Söhne"/>
              </a:rPr>
              <a:t> permite gerar números aleatórios.</a:t>
            </a:r>
            <a:r>
              <a:rPr kumimoji="0" lang="pt-BR" altLang="pt-BR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28366E5F-3585-407F-A3A6-4490E6A77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As Relíquias de Python - Samuel Sousa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E84DD15A-DE40-4996-AAF8-7D53E1A97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2071-E39A-4305-9A48-A2D9E07529B4}" type="slidenum">
              <a:rPr lang="pt-BR" smtClean="0"/>
              <a:t>29</a:t>
            </a:fld>
            <a:endParaRPr lang="pt-BR"/>
          </a:p>
        </p:txBody>
      </p:sp>
      <p:pic>
        <p:nvPicPr>
          <p:cNvPr id="8194" name="Picture 2" descr="GitHub logo PNG transparent image ...">
            <a:extLst>
              <a:ext uri="{FF2B5EF4-FFF2-40B4-BE49-F238E27FC236}">
                <a16:creationId xmlns:a16="http://schemas.microsoft.com/office/drawing/2014/main" id="{3DC845AF-460E-461B-AE83-7A1C04A2D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99" y="3618290"/>
            <a:ext cx="4789674" cy="176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EF142BB-537F-4E6A-92C3-05FDD334CDF8}"/>
              </a:ext>
            </a:extLst>
          </p:cNvPr>
          <p:cNvSpPr txBox="1"/>
          <p:nvPr/>
        </p:nvSpPr>
        <p:spPr>
          <a:xfrm>
            <a:off x="547916" y="5055987"/>
            <a:ext cx="576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hlinkClick r:id="rId4"/>
              </a:rPr>
              <a:t>https://github.com/SamuSantoss/creat-an-ebook</a:t>
            </a:r>
            <a:endParaRPr lang="pt-BR" sz="2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BF1AA9-A2BB-412F-A2B3-6AD231A77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203" y="6168076"/>
            <a:ext cx="6293594" cy="216386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74E15EE-E951-4D2D-919B-A1E044D29E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5665" y="8378180"/>
            <a:ext cx="7709329" cy="97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789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3B5637-B385-4935-B124-030E45D38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4" descr="Download Black, Background, Texture ...">
            <a:extLst>
              <a:ext uri="{FF2B5EF4-FFF2-40B4-BE49-F238E27FC236}">
                <a16:creationId xmlns:a16="http://schemas.microsoft.com/office/drawing/2014/main" id="{D2D9533A-9BEA-4891-BE7E-46BB7D3A7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951219" y="1915048"/>
            <a:ext cx="10724266" cy="6894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737A05C-1E8D-4244-9E63-AAFE9F2A9C4B}"/>
              </a:ext>
            </a:extLst>
          </p:cNvPr>
          <p:cNvSpPr txBox="1"/>
          <p:nvPr/>
        </p:nvSpPr>
        <p:spPr>
          <a:xfrm>
            <a:off x="1084796" y="1577353"/>
            <a:ext cx="4652236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0" dirty="0">
                <a:solidFill>
                  <a:schemeClr val="bg1"/>
                </a:solidFill>
                <a:latin typeface="Harry P" panose="00000400000000000000" pitchFamily="2" charset="0"/>
              </a:rPr>
              <a:t>Capítulo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8A46DAC-B4B1-4A36-9102-AA8AD7A9D8CC}"/>
              </a:ext>
            </a:extLst>
          </p:cNvPr>
          <p:cNvSpPr txBox="1"/>
          <p:nvPr/>
        </p:nvSpPr>
        <p:spPr>
          <a:xfrm>
            <a:off x="2722264" y="3998386"/>
            <a:ext cx="13773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0" dirty="0">
                <a:solidFill>
                  <a:schemeClr val="bg1"/>
                </a:solidFill>
                <a:latin typeface="Harry P" panose="00000400000000000000" pitchFamily="2" charset="0"/>
              </a:rPr>
              <a:t>01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DD5BB9E-8330-470A-9AA8-94FE92B93D9C}"/>
              </a:ext>
            </a:extLst>
          </p:cNvPr>
          <p:cNvSpPr txBox="1"/>
          <p:nvPr/>
        </p:nvSpPr>
        <p:spPr>
          <a:xfrm>
            <a:off x="-195886" y="6048289"/>
            <a:ext cx="7213600" cy="461665"/>
          </a:xfrm>
          <a:prstGeom prst="rect">
            <a:avLst/>
          </a:prstGeom>
          <a:solidFill>
            <a:srgbClr val="724546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 Narrow" panose="020B0606020202030204" pitchFamily="34" charset="0"/>
              </a:rPr>
              <a:t> </a:t>
            </a:r>
            <a:r>
              <a:rPr lang="pt-BR" sz="2400" dirty="0">
                <a:solidFill>
                  <a:schemeClr val="bg1"/>
                </a:solidFill>
                <a:latin typeface="Arial Black" panose="020B0A04020102020204" pitchFamily="34" charset="0"/>
              </a:rPr>
              <a:t>VARIÁVEIS E TIPOS DE DADOS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6C4FA55-F783-448B-8120-53F1E7510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5495560" y="4214529"/>
            <a:ext cx="11687099" cy="1476944"/>
          </a:xfrm>
          <a:prstGeom prst="rect">
            <a:avLst/>
          </a:prstGeom>
        </p:spPr>
      </p:pic>
      <p:sp>
        <p:nvSpPr>
          <p:cNvPr id="14" name="Espaço Reservado para Rodapé 13">
            <a:extLst>
              <a:ext uri="{FF2B5EF4-FFF2-40B4-BE49-F238E27FC236}">
                <a16:creationId xmlns:a16="http://schemas.microsoft.com/office/drawing/2014/main" id="{B7A2A432-50F2-4EA4-BBA4-B4576F513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As Relíquias de Python - Samuel Sousa</a:t>
            </a:r>
          </a:p>
        </p:txBody>
      </p:sp>
      <p:sp>
        <p:nvSpPr>
          <p:cNvPr id="15" name="Espaço Reservado para Número de Slide 14">
            <a:extLst>
              <a:ext uri="{FF2B5EF4-FFF2-40B4-BE49-F238E27FC236}">
                <a16:creationId xmlns:a16="http://schemas.microsoft.com/office/drawing/2014/main" id="{39941EE6-3B28-4DD3-86C4-552480719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2071-E39A-4305-9A48-A2D9E07529B4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740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E962BBBE-B6A3-4A93-A3F4-E21EF76E981A}"/>
              </a:ext>
            </a:extLst>
          </p:cNvPr>
          <p:cNvSpPr txBox="1"/>
          <p:nvPr/>
        </p:nvSpPr>
        <p:spPr>
          <a:xfrm>
            <a:off x="547916" y="1994582"/>
            <a:ext cx="57621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Em </a:t>
            </a:r>
            <a:r>
              <a:rPr lang="pt-BR" sz="1600" b="1" dirty="0"/>
              <a:t>Python</a:t>
            </a:r>
            <a:r>
              <a:rPr lang="pt-BR" sz="1600" dirty="0"/>
              <a:t>, as variáveis são como frascos mágicos que podem armazenar diferentes tipos de informações. Os tipos de dados mais comuns em Python incluem </a:t>
            </a:r>
            <a:r>
              <a:rPr lang="pt-BR" sz="1600" b="1" i="1" dirty="0" err="1"/>
              <a:t>strings</a:t>
            </a:r>
            <a:r>
              <a:rPr lang="pt-BR" sz="1600" dirty="0"/>
              <a:t> (texto), inteiros (números inteiros), </a:t>
            </a:r>
            <a:r>
              <a:rPr lang="pt-BR" sz="1600" b="1" i="1" dirty="0" err="1"/>
              <a:t>floats</a:t>
            </a:r>
            <a:r>
              <a:rPr lang="pt-BR" sz="1600" dirty="0"/>
              <a:t> (números decimais) e booleanos (</a:t>
            </a:r>
            <a:r>
              <a:rPr lang="pt-BR" sz="1600" b="1" i="1" dirty="0" err="1"/>
              <a:t>True</a:t>
            </a:r>
            <a:r>
              <a:rPr lang="pt-BR" sz="1600" dirty="0"/>
              <a:t> ou </a:t>
            </a:r>
            <a:r>
              <a:rPr lang="pt-BR" sz="1600" b="1" i="1" dirty="0"/>
              <a:t>False</a:t>
            </a:r>
            <a:r>
              <a:rPr lang="pt-BR" sz="1600" dirty="0"/>
              <a:t>). Vejamos um exemplo:</a:t>
            </a:r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D8A5EF1-16FD-45E5-BB66-C166F73028F8}"/>
              </a:ext>
            </a:extLst>
          </p:cNvPr>
          <p:cNvSpPr txBox="1"/>
          <p:nvPr/>
        </p:nvSpPr>
        <p:spPr>
          <a:xfrm>
            <a:off x="547916" y="534401"/>
            <a:ext cx="6766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Impact" panose="020B0806030902050204" pitchFamily="34" charset="0"/>
              </a:rPr>
              <a:t>Variáveis e Tipos de Dados</a:t>
            </a:r>
            <a:r>
              <a:rPr lang="pt-BR" sz="2400" dirty="0"/>
              <a:t> 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6E01709-F3D3-483D-861D-92C34B424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82" y="44772"/>
            <a:ext cx="510417" cy="141346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83690CE-74FB-4638-8D54-7093900B0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76" y="3617070"/>
            <a:ext cx="6542447" cy="368242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F2D23FD-6370-4662-9A48-8646C16EE1E7}"/>
              </a:ext>
            </a:extLst>
          </p:cNvPr>
          <p:cNvSpPr txBox="1"/>
          <p:nvPr/>
        </p:nvSpPr>
        <p:spPr>
          <a:xfrm>
            <a:off x="547916" y="7619030"/>
            <a:ext cx="5762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Neste exemplo, criamos variáveis para armazenar o nome "Harry", a idade 11, a altura 1.52 metros e se a pessoa é ou não um bruxo.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D956806-6C1B-434D-8047-7AB6449A1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As Relíquias de Python - Samuel Sousa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E8A0617-C909-43FA-BC61-1824A07C4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2071-E39A-4305-9A48-A2D9E07529B4}" type="slidenum">
              <a:rPr lang="pt-BR" smtClean="0"/>
              <a:t>4</a:t>
            </a:fld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136186F-93A7-48D7-B26E-A7521E4F34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815" t="16873" r="29259" b="76546"/>
          <a:stretch/>
        </p:blipFill>
        <p:spPr>
          <a:xfrm>
            <a:off x="2271713" y="4445000"/>
            <a:ext cx="2806700" cy="25400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767AB0DB-70F4-4AF1-AB5F-854C009AF94E}"/>
              </a:ext>
            </a:extLst>
          </p:cNvPr>
          <p:cNvSpPr txBox="1"/>
          <p:nvPr/>
        </p:nvSpPr>
        <p:spPr>
          <a:xfrm>
            <a:off x="547916" y="996570"/>
            <a:ext cx="6766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+mj-lt"/>
              </a:rPr>
              <a:t>A Base da Magia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685023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3B5637-B385-4935-B124-030E45D38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4" descr="Download Black, Background, Texture ...">
            <a:extLst>
              <a:ext uri="{FF2B5EF4-FFF2-40B4-BE49-F238E27FC236}">
                <a16:creationId xmlns:a16="http://schemas.microsoft.com/office/drawing/2014/main" id="{D2D9533A-9BEA-4891-BE7E-46BB7D3A7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951219" y="1915048"/>
            <a:ext cx="10724266" cy="6894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737A05C-1E8D-4244-9E63-AAFE9F2A9C4B}"/>
              </a:ext>
            </a:extLst>
          </p:cNvPr>
          <p:cNvSpPr txBox="1"/>
          <p:nvPr/>
        </p:nvSpPr>
        <p:spPr>
          <a:xfrm>
            <a:off x="1084796" y="1577353"/>
            <a:ext cx="4652236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0" dirty="0">
                <a:solidFill>
                  <a:schemeClr val="bg1"/>
                </a:solidFill>
                <a:latin typeface="Harry P" panose="00000400000000000000" pitchFamily="2" charset="0"/>
              </a:rPr>
              <a:t>Capítulo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8A46DAC-B4B1-4A36-9102-AA8AD7A9D8CC}"/>
              </a:ext>
            </a:extLst>
          </p:cNvPr>
          <p:cNvSpPr txBox="1"/>
          <p:nvPr/>
        </p:nvSpPr>
        <p:spPr>
          <a:xfrm>
            <a:off x="2722264" y="3998386"/>
            <a:ext cx="161614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0" dirty="0">
                <a:solidFill>
                  <a:schemeClr val="bg1"/>
                </a:solidFill>
                <a:latin typeface="Harry P" panose="00000400000000000000" pitchFamily="2" charset="0"/>
              </a:rPr>
              <a:t>02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DD5BB9E-8330-470A-9AA8-94FE92B93D9C}"/>
              </a:ext>
            </a:extLst>
          </p:cNvPr>
          <p:cNvSpPr txBox="1"/>
          <p:nvPr/>
        </p:nvSpPr>
        <p:spPr>
          <a:xfrm>
            <a:off x="-195886" y="6048289"/>
            <a:ext cx="7213600" cy="461665"/>
          </a:xfrm>
          <a:prstGeom prst="rect">
            <a:avLst/>
          </a:prstGeom>
          <a:solidFill>
            <a:srgbClr val="724546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 Narrow" panose="020B0606020202030204" pitchFamily="34" charset="0"/>
              </a:rPr>
              <a:t> </a:t>
            </a:r>
            <a:r>
              <a:rPr lang="pt-BR" sz="2400" dirty="0">
                <a:solidFill>
                  <a:schemeClr val="bg1"/>
                </a:solidFill>
                <a:latin typeface="Arial Black" panose="020B0A04020102020204" pitchFamily="34" charset="0"/>
              </a:rPr>
              <a:t>ESTRUTURAS DE CONTROLE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6C4FA55-F783-448B-8120-53F1E7510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5495560" y="4214529"/>
            <a:ext cx="11687099" cy="1476944"/>
          </a:xfrm>
          <a:prstGeom prst="rect">
            <a:avLst/>
          </a:prstGeo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8876AC6-8402-4DA8-A037-ADCA8F8AF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As Relíquias de Python - Samuel Sousa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AAB5785F-EA25-4DEC-A13E-E33F1DD2A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2071-E39A-4305-9A48-A2D9E07529B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0610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E962BBBE-B6A3-4A93-A3F4-E21EF76E981A}"/>
              </a:ext>
            </a:extLst>
          </p:cNvPr>
          <p:cNvSpPr txBox="1"/>
          <p:nvPr/>
        </p:nvSpPr>
        <p:spPr>
          <a:xfrm>
            <a:off x="547916" y="2137579"/>
            <a:ext cx="58655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As estruturas de controle permitem que você controle o fluxo do seu programa. Uma estrutura de controle comum é o </a:t>
            </a:r>
            <a:r>
              <a:rPr lang="pt-BR" sz="1600" b="1" i="1" dirty="0" err="1"/>
              <a:t>if</a:t>
            </a:r>
            <a:r>
              <a:rPr lang="pt-BR" sz="1600" dirty="0"/>
              <a:t>, que permite executar determinadas instruções com base em uma condição. Veja como funciona:</a:t>
            </a:r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D8A5EF1-16FD-45E5-BB66-C166F73028F8}"/>
              </a:ext>
            </a:extLst>
          </p:cNvPr>
          <p:cNvSpPr txBox="1"/>
          <p:nvPr/>
        </p:nvSpPr>
        <p:spPr>
          <a:xfrm>
            <a:off x="547916" y="583344"/>
            <a:ext cx="67665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Impact" panose="020B0806030902050204" pitchFamily="34" charset="0"/>
              </a:rPr>
              <a:t>Estruturas de Controle</a:t>
            </a:r>
          </a:p>
          <a:p>
            <a:r>
              <a:rPr lang="pt-BR" sz="2400" dirty="0"/>
              <a:t> 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6E01709-F3D3-483D-861D-92C34B424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82" y="44772"/>
            <a:ext cx="510417" cy="141346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3BEBC51-49E6-4A1C-B342-34A002211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800" y="3576482"/>
            <a:ext cx="6972300" cy="392437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E348F7C-13AE-440D-A5AC-AE1FFAB1E380}"/>
              </a:ext>
            </a:extLst>
          </p:cNvPr>
          <p:cNvSpPr txBox="1"/>
          <p:nvPr/>
        </p:nvSpPr>
        <p:spPr>
          <a:xfrm>
            <a:off x="547916" y="7798205"/>
            <a:ext cx="5865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Neste exemplo, usamos um </a:t>
            </a:r>
            <a:r>
              <a:rPr lang="pt-BR" sz="1600" b="1" i="1" dirty="0" err="1"/>
              <a:t>if</a:t>
            </a:r>
            <a:r>
              <a:rPr lang="pt-BR" sz="1600" dirty="0"/>
              <a:t> para verificar se a variável </a:t>
            </a:r>
            <a:r>
              <a:rPr lang="pt-BR" sz="1600" b="1" dirty="0" err="1"/>
              <a:t>eh_bruxo</a:t>
            </a:r>
            <a:r>
              <a:rPr lang="pt-BR" sz="1600" b="1" dirty="0"/>
              <a:t> </a:t>
            </a:r>
            <a:r>
              <a:rPr lang="pt-BR" sz="1600" dirty="0"/>
              <a:t>é verdadeira. Se for, o programa imprime "Você é um bruxo!", caso contrário, imprime "Você é um trouxa!".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7136A8B-6AEE-46AA-9F85-9B60218FE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As Relíquias de Python - Samuel Sousa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82EC484-01E4-4B04-8C2E-C17A2048F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2071-E39A-4305-9A48-A2D9E07529B4}" type="slidenum">
              <a:rPr lang="pt-BR" smtClean="0"/>
              <a:t>6</a:t>
            </a:fld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6F8181A-C5BE-4152-BE5F-CE12FAA575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815" t="16873" r="29259" b="76546"/>
          <a:stretch/>
        </p:blipFill>
        <p:spPr>
          <a:xfrm>
            <a:off x="1670050" y="4394201"/>
            <a:ext cx="3517900" cy="31836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6C38FFBC-5E2F-4CB3-BD0C-DABC1DBCC4ED}"/>
              </a:ext>
            </a:extLst>
          </p:cNvPr>
          <p:cNvSpPr txBox="1"/>
          <p:nvPr/>
        </p:nvSpPr>
        <p:spPr>
          <a:xfrm>
            <a:off x="547916" y="996570"/>
            <a:ext cx="6766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+mj-lt"/>
              </a:rPr>
              <a:t>Conjurando Decisões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502742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3B5637-B385-4935-B124-030E45D38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4" descr="Download Black, Background, Texture ...">
            <a:extLst>
              <a:ext uri="{FF2B5EF4-FFF2-40B4-BE49-F238E27FC236}">
                <a16:creationId xmlns:a16="http://schemas.microsoft.com/office/drawing/2014/main" id="{D2D9533A-9BEA-4891-BE7E-46BB7D3A7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951219" y="1915048"/>
            <a:ext cx="10724266" cy="6894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737A05C-1E8D-4244-9E63-AAFE9F2A9C4B}"/>
              </a:ext>
            </a:extLst>
          </p:cNvPr>
          <p:cNvSpPr txBox="1"/>
          <p:nvPr/>
        </p:nvSpPr>
        <p:spPr>
          <a:xfrm>
            <a:off x="1084796" y="1577353"/>
            <a:ext cx="4652236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0" dirty="0">
                <a:solidFill>
                  <a:schemeClr val="bg1"/>
                </a:solidFill>
                <a:latin typeface="Harry P" panose="00000400000000000000" pitchFamily="2" charset="0"/>
              </a:rPr>
              <a:t>Capítulo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8A46DAC-B4B1-4A36-9102-AA8AD7A9D8CC}"/>
              </a:ext>
            </a:extLst>
          </p:cNvPr>
          <p:cNvSpPr txBox="1"/>
          <p:nvPr/>
        </p:nvSpPr>
        <p:spPr>
          <a:xfrm>
            <a:off x="2722264" y="3998386"/>
            <a:ext cx="157927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0" dirty="0">
                <a:solidFill>
                  <a:schemeClr val="bg1"/>
                </a:solidFill>
                <a:latin typeface="Harry P" panose="00000400000000000000" pitchFamily="2" charset="0"/>
              </a:rPr>
              <a:t>03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DD5BB9E-8330-470A-9AA8-94FE92B93D9C}"/>
              </a:ext>
            </a:extLst>
          </p:cNvPr>
          <p:cNvSpPr txBox="1"/>
          <p:nvPr/>
        </p:nvSpPr>
        <p:spPr>
          <a:xfrm>
            <a:off x="-195886" y="6048289"/>
            <a:ext cx="7213600" cy="461665"/>
          </a:xfrm>
          <a:prstGeom prst="rect">
            <a:avLst/>
          </a:prstGeom>
          <a:solidFill>
            <a:srgbClr val="724546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 Narrow" panose="020B0606020202030204" pitchFamily="34" charset="0"/>
              </a:rPr>
              <a:t> </a:t>
            </a:r>
            <a:r>
              <a:rPr lang="pt-BR" sz="2400" dirty="0">
                <a:solidFill>
                  <a:schemeClr val="bg1"/>
                </a:solidFill>
                <a:latin typeface="Arial Black" panose="020B0A04020102020204" pitchFamily="34" charset="0"/>
              </a:rPr>
              <a:t>LISTAS E LOOPS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6C4FA55-F783-448B-8120-53F1E7510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5495560" y="4214529"/>
            <a:ext cx="11687099" cy="1476944"/>
          </a:xfrm>
          <a:prstGeom prst="rect">
            <a:avLst/>
          </a:prstGeom>
        </p:spPr>
      </p:pic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AE41AF9-8342-4736-83F0-24A24139C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As Relíquias de Python - Samuel Sousa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23FDB73A-0D6F-42DE-8344-3D866B88F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2071-E39A-4305-9A48-A2D9E07529B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2658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E962BBBE-B6A3-4A93-A3F4-E21EF76E981A}"/>
              </a:ext>
            </a:extLst>
          </p:cNvPr>
          <p:cNvSpPr txBox="1"/>
          <p:nvPr/>
        </p:nvSpPr>
        <p:spPr>
          <a:xfrm>
            <a:off x="547916" y="1996648"/>
            <a:ext cx="5762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As listas são como poções mágicas que podem armazenar múltiplos elementos. Os </a:t>
            </a:r>
            <a:r>
              <a:rPr lang="pt-BR" sz="1600" b="1" i="1" dirty="0"/>
              <a:t>loops</a:t>
            </a:r>
            <a:r>
              <a:rPr lang="pt-BR" sz="1600" dirty="0"/>
              <a:t>, como o for, permitem que você repita tarefas várias vezes. Veja um exemplo:</a:t>
            </a:r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D8A5EF1-16FD-45E5-BB66-C166F73028F8}"/>
              </a:ext>
            </a:extLst>
          </p:cNvPr>
          <p:cNvSpPr txBox="1"/>
          <p:nvPr/>
        </p:nvSpPr>
        <p:spPr>
          <a:xfrm>
            <a:off x="547916" y="583344"/>
            <a:ext cx="6766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Impact" panose="020B0806030902050204" pitchFamily="34" charset="0"/>
              </a:rPr>
              <a:t>Listas e Loops</a:t>
            </a:r>
            <a:r>
              <a:rPr lang="pt-BR" sz="2400" dirty="0"/>
              <a:t> 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6E01709-F3D3-483D-861D-92C34B424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82" y="44772"/>
            <a:ext cx="510417" cy="141346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2641F76-F495-4D35-90A4-0C9F27D37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52787"/>
            <a:ext cx="6858000" cy="385762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AFB0561-3637-44F0-835E-16E9C9C0CB43}"/>
              </a:ext>
            </a:extLst>
          </p:cNvPr>
          <p:cNvSpPr txBox="1"/>
          <p:nvPr/>
        </p:nvSpPr>
        <p:spPr>
          <a:xfrm>
            <a:off x="547916" y="7775307"/>
            <a:ext cx="5762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Neste exemplo, criamos uma lista de ingredientes e usamos um </a:t>
            </a:r>
            <a:r>
              <a:rPr lang="pt-BR" sz="1600" b="1" i="1" dirty="0"/>
              <a:t>loop</a:t>
            </a:r>
            <a:r>
              <a:rPr lang="pt-BR" sz="1600" dirty="0"/>
              <a:t> for para percorrer cada um deles e imprimir uma mensagem.</a:t>
            </a:r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7B21FD8C-5A4B-4F50-87C5-3962D88AA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As Relíquias de Python - Samuel Sousa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50A4479C-E051-4FA5-A6AC-4C960FA7E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2071-E39A-4305-9A48-A2D9E07529B4}" type="slidenum">
              <a:rPr lang="pt-BR" smtClean="0"/>
              <a:t>8</a:t>
            </a:fld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0A76E0D-1F0A-4A10-A90E-4ABE9FA85F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815" t="16873" r="29259" b="76546"/>
          <a:stretch/>
        </p:blipFill>
        <p:spPr>
          <a:xfrm>
            <a:off x="2094459" y="4368356"/>
            <a:ext cx="2806700" cy="254000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C929E458-A3B0-4C91-8262-465FA95130DE}"/>
              </a:ext>
            </a:extLst>
          </p:cNvPr>
          <p:cNvSpPr txBox="1"/>
          <p:nvPr/>
        </p:nvSpPr>
        <p:spPr>
          <a:xfrm>
            <a:off x="547916" y="1009270"/>
            <a:ext cx="6766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+mj-lt"/>
              </a:rPr>
              <a:t>Iterando Sobre Itens Mágicos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770651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3B5637-B385-4935-B124-030E45D38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4" descr="Download Black, Background, Texture ...">
            <a:extLst>
              <a:ext uri="{FF2B5EF4-FFF2-40B4-BE49-F238E27FC236}">
                <a16:creationId xmlns:a16="http://schemas.microsoft.com/office/drawing/2014/main" id="{D2D9533A-9BEA-4891-BE7E-46BB7D3A7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951219" y="1915048"/>
            <a:ext cx="10724266" cy="6894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737A05C-1E8D-4244-9E63-AAFE9F2A9C4B}"/>
              </a:ext>
            </a:extLst>
          </p:cNvPr>
          <p:cNvSpPr txBox="1"/>
          <p:nvPr/>
        </p:nvSpPr>
        <p:spPr>
          <a:xfrm>
            <a:off x="1084796" y="1577353"/>
            <a:ext cx="4652236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0" dirty="0">
                <a:solidFill>
                  <a:schemeClr val="bg1"/>
                </a:solidFill>
                <a:latin typeface="Harry P" panose="00000400000000000000" pitchFamily="2" charset="0"/>
              </a:rPr>
              <a:t>Capítulo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8A46DAC-B4B1-4A36-9102-AA8AD7A9D8CC}"/>
              </a:ext>
            </a:extLst>
          </p:cNvPr>
          <p:cNvSpPr txBox="1"/>
          <p:nvPr/>
        </p:nvSpPr>
        <p:spPr>
          <a:xfrm>
            <a:off x="2722264" y="3998386"/>
            <a:ext cx="17524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0" dirty="0">
                <a:solidFill>
                  <a:schemeClr val="bg1"/>
                </a:solidFill>
                <a:latin typeface="Harry P" panose="00000400000000000000" pitchFamily="2" charset="0"/>
              </a:rPr>
              <a:t>04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DD5BB9E-8330-470A-9AA8-94FE92B93D9C}"/>
              </a:ext>
            </a:extLst>
          </p:cNvPr>
          <p:cNvSpPr txBox="1"/>
          <p:nvPr/>
        </p:nvSpPr>
        <p:spPr>
          <a:xfrm>
            <a:off x="-195886" y="6048289"/>
            <a:ext cx="7213600" cy="461665"/>
          </a:xfrm>
          <a:prstGeom prst="rect">
            <a:avLst/>
          </a:prstGeom>
          <a:solidFill>
            <a:srgbClr val="724546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 Narrow" panose="020B0606020202030204" pitchFamily="34" charset="0"/>
              </a:rPr>
              <a:t> </a:t>
            </a:r>
            <a:r>
              <a:rPr lang="pt-BR" sz="2400" dirty="0">
                <a:solidFill>
                  <a:schemeClr val="bg1"/>
                </a:solidFill>
                <a:latin typeface="Arial Black" panose="020B0A04020102020204" pitchFamily="34" charset="0"/>
              </a:rPr>
              <a:t>FUNÇÕES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6C4FA55-F783-448B-8120-53F1E7510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5495560" y="4214529"/>
            <a:ext cx="11687099" cy="1476944"/>
          </a:xfrm>
          <a:prstGeom prst="rect">
            <a:avLst/>
          </a:prstGeo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9C2EEBA-D38F-4BDA-94FB-690291ABB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As Relíquias de Python - Samuel Sousa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9DA4155F-8289-4668-AA8D-29B1B22D1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2071-E39A-4305-9A48-A2D9E07529B4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3821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333</TotalTime>
  <Words>1550</Words>
  <Application>Microsoft Office PowerPoint</Application>
  <PresentationFormat>Papel A4 (210 x 297 mm)</PresentationFormat>
  <Paragraphs>168</Paragraphs>
  <Slides>29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9" baseType="lpstr">
      <vt:lpstr>Arial</vt:lpstr>
      <vt:lpstr>Arial Black</vt:lpstr>
      <vt:lpstr>Arial Narrow</vt:lpstr>
      <vt:lpstr>Calibri</vt:lpstr>
      <vt:lpstr>Calibri Light</vt:lpstr>
      <vt:lpstr>Harry P</vt:lpstr>
      <vt:lpstr>Impact</vt:lpstr>
      <vt:lpstr>Söhne</vt:lpstr>
      <vt:lpstr>Söhne Mono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Samuel</dc:creator>
  <cp:lastModifiedBy>Samuel</cp:lastModifiedBy>
  <cp:revision>32</cp:revision>
  <dcterms:created xsi:type="dcterms:W3CDTF">2024-05-18T17:16:12Z</dcterms:created>
  <dcterms:modified xsi:type="dcterms:W3CDTF">2024-05-19T01:18:33Z</dcterms:modified>
</cp:coreProperties>
</file>